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8" r:id="rId2"/>
    <p:sldMasterId id="2147483726" r:id="rId3"/>
    <p:sldMasterId id="2147483750" r:id="rId4"/>
  </p:sldMasterIdLst>
  <p:notesMasterIdLst>
    <p:notesMasterId r:id="rId19"/>
  </p:notesMasterIdLst>
  <p:sldIdLst>
    <p:sldId id="329" r:id="rId5"/>
    <p:sldId id="367" r:id="rId6"/>
    <p:sldId id="372" r:id="rId7"/>
    <p:sldId id="333" r:id="rId8"/>
    <p:sldId id="373" r:id="rId9"/>
    <p:sldId id="388" r:id="rId10"/>
    <p:sldId id="389" r:id="rId11"/>
    <p:sldId id="390" r:id="rId12"/>
    <p:sldId id="391" r:id="rId13"/>
    <p:sldId id="379" r:id="rId14"/>
    <p:sldId id="290" r:id="rId15"/>
    <p:sldId id="299" r:id="rId16"/>
    <p:sldId id="376" r:id="rId17"/>
    <p:sldId id="3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8F"/>
    <a:srgbClr val="B91319"/>
    <a:srgbClr val="6F94A8"/>
    <a:srgbClr val="0085C5"/>
    <a:srgbClr val="ED1C24"/>
    <a:srgbClr val="0066B3"/>
    <a:srgbClr val="005191"/>
    <a:srgbClr val="41719C"/>
    <a:srgbClr val="0067B4"/>
    <a:srgbClr val="C2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69" d="100"/>
          <a:sy n="69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6630A1-3D7C-4162-B48A-29780AABC4FC}" type="doc">
      <dgm:prSet loTypeId="urn:microsoft.com/office/officeart/2009/3/layout/Descending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541E208-DDEF-42E3-BD44-EA0652CDC83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40F3E868-683A-4527-9630-FE5D5EB198B1}" type="sibTrans" cxnId="{CC83125B-01DC-41EA-AC15-B1363D4DDDC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7D6E7BC-46BE-49D3-B9CA-05A403B73BD1}" type="parTrans" cxnId="{CC83125B-01DC-41EA-AC15-B1363D4DDDC4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BB3EA1B-831D-4794-BF3F-CA8332419A12}" type="pres">
      <dgm:prSet presAssocID="{B06630A1-3D7C-4162-B48A-29780AABC4FC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AF7C9E4C-CA22-4A2C-A0CC-7F241353E772}" type="pres">
      <dgm:prSet presAssocID="{B06630A1-3D7C-4162-B48A-29780AABC4FC}" presName="arrowNode" presStyleLbl="node1" presStyleIdx="0" presStyleCnt="1" custAng="335248" custScaleX="157077" custScaleY="100000" custLinFactNeighborX="-17545" custLinFactNeighborY="-915"/>
      <dgm:spPr>
        <a:solidFill>
          <a:srgbClr val="00508F"/>
        </a:solidFill>
        <a:ln>
          <a:solidFill>
            <a:srgbClr val="6F94A8"/>
          </a:solidFill>
        </a:ln>
      </dgm:spPr>
      <dgm:t>
        <a:bodyPr/>
        <a:lstStyle/>
        <a:p>
          <a:endParaRPr lang="en-US"/>
        </a:p>
      </dgm:t>
    </dgm:pt>
    <dgm:pt modelId="{5BB0BB6A-3BA5-45BB-81A8-05300C339B7B}" type="pres">
      <dgm:prSet presAssocID="{C541E208-DDEF-42E3-BD44-EA0652CDC831}" presName="txNode1" presStyleLbl="revTx" presStyleIdx="0" presStyleCnt="1" custLinFactX="33" custLinFactNeighborX="100000" custLinFactNeighborY="958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3D2F16-7C43-4E31-9B51-E46A0CF9E9BB}" type="presOf" srcId="{B06630A1-3D7C-4162-B48A-29780AABC4FC}" destId="{0BB3EA1B-831D-4794-BF3F-CA8332419A12}" srcOrd="0" destOrd="0" presId="urn:microsoft.com/office/officeart/2009/3/layout/DescendingProcess"/>
    <dgm:cxn modelId="{EBE6339A-C81B-48BC-85E6-AE335B5E4A40}" type="presOf" srcId="{C541E208-DDEF-42E3-BD44-EA0652CDC831}" destId="{5BB0BB6A-3BA5-45BB-81A8-05300C339B7B}" srcOrd="0" destOrd="0" presId="urn:microsoft.com/office/officeart/2009/3/layout/DescendingProcess"/>
    <dgm:cxn modelId="{CC83125B-01DC-41EA-AC15-B1363D4DDDC4}" srcId="{B06630A1-3D7C-4162-B48A-29780AABC4FC}" destId="{C541E208-DDEF-42E3-BD44-EA0652CDC831}" srcOrd="0" destOrd="0" parTransId="{07D6E7BC-46BE-49D3-B9CA-05A403B73BD1}" sibTransId="{40F3E868-683A-4527-9630-FE5D5EB198B1}"/>
    <dgm:cxn modelId="{40630A09-4271-4761-9504-64DD84C591BE}" type="presParOf" srcId="{0BB3EA1B-831D-4794-BF3F-CA8332419A12}" destId="{AF7C9E4C-CA22-4A2C-A0CC-7F241353E772}" srcOrd="0" destOrd="0" presId="urn:microsoft.com/office/officeart/2009/3/layout/DescendingProcess"/>
    <dgm:cxn modelId="{B4827DC8-43E7-4707-B6CB-98D1D6F9C938}" type="presParOf" srcId="{0BB3EA1B-831D-4794-BF3F-CA8332419A12}" destId="{5BB0BB6A-3BA5-45BB-81A8-05300C339B7B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8877CD-E072-40A7-8C87-8FA6FCFCC07C}" type="doc">
      <dgm:prSet loTypeId="urn:microsoft.com/office/officeart/2009/layout/CircleArrow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A0AB2C-4DD8-4F00-874B-A48702A2D5BE}">
      <dgm:prSet phldrT="[Text]" custT="1"/>
      <dgm:spPr/>
      <dgm:t>
        <a:bodyPr/>
        <a:lstStyle/>
        <a:p>
          <a:r>
            <a:rPr lang="en-US" sz="1600" b="0" dirty="0" smtClean="0">
              <a:solidFill>
                <a:schemeClr val="bg1">
                  <a:lumMod val="65000"/>
                </a:schemeClr>
              </a:solidFill>
              <a:latin typeface="+mj-lt"/>
            </a:rPr>
            <a:t>Data Management</a:t>
          </a:r>
          <a:endParaRPr lang="en-US" sz="1600" b="0" dirty="0">
            <a:solidFill>
              <a:schemeClr val="bg1">
                <a:lumMod val="65000"/>
              </a:schemeClr>
            </a:solidFill>
            <a:latin typeface="+mj-lt"/>
          </a:endParaRPr>
        </a:p>
      </dgm:t>
    </dgm:pt>
    <dgm:pt modelId="{F34C058B-A14B-4EB6-83B3-05CAB1606B41}" type="parTrans" cxnId="{EE2555DC-758C-40B9-95CC-C450F7B6A7F5}">
      <dgm:prSet/>
      <dgm:spPr/>
      <dgm:t>
        <a:bodyPr/>
        <a:lstStyle/>
        <a:p>
          <a:endParaRPr lang="en-US"/>
        </a:p>
      </dgm:t>
    </dgm:pt>
    <dgm:pt modelId="{65501A25-3884-44AC-B984-E1FF9BB02519}" type="sibTrans" cxnId="{EE2555DC-758C-40B9-95CC-C450F7B6A7F5}">
      <dgm:prSet/>
      <dgm:spPr/>
      <dgm:t>
        <a:bodyPr/>
        <a:lstStyle/>
        <a:p>
          <a:endParaRPr lang="en-US"/>
        </a:p>
      </dgm:t>
    </dgm:pt>
    <dgm:pt modelId="{65265A68-1ACC-4587-9271-7D3DCAA68AC5}">
      <dgm:prSet phldrT="[Text]" custT="1"/>
      <dgm:spPr/>
      <dgm:t>
        <a:bodyPr/>
        <a:lstStyle/>
        <a:p>
          <a:r>
            <a:rPr lang="en-US" sz="1600" b="0" dirty="0" smtClean="0">
              <a:solidFill>
                <a:schemeClr val="bg1">
                  <a:lumMod val="65000"/>
                </a:schemeClr>
              </a:solidFill>
              <a:latin typeface="+mj-lt"/>
            </a:rPr>
            <a:t>Knowledge Base</a:t>
          </a:r>
          <a:endParaRPr lang="en-US" sz="1600" b="0" dirty="0">
            <a:solidFill>
              <a:schemeClr val="bg1">
                <a:lumMod val="65000"/>
              </a:schemeClr>
            </a:solidFill>
            <a:latin typeface="+mj-lt"/>
          </a:endParaRPr>
        </a:p>
      </dgm:t>
    </dgm:pt>
    <dgm:pt modelId="{D6F72B4A-99F1-44AC-82C1-A46435700570}" type="parTrans" cxnId="{9B5ABAC6-640E-4CFB-846A-BBA3C5EEBF38}">
      <dgm:prSet/>
      <dgm:spPr/>
      <dgm:t>
        <a:bodyPr/>
        <a:lstStyle/>
        <a:p>
          <a:endParaRPr lang="en-US"/>
        </a:p>
      </dgm:t>
    </dgm:pt>
    <dgm:pt modelId="{24200599-CAB8-4590-9860-F3FAD080A4B9}" type="sibTrans" cxnId="{9B5ABAC6-640E-4CFB-846A-BBA3C5EEBF38}">
      <dgm:prSet/>
      <dgm:spPr/>
      <dgm:t>
        <a:bodyPr/>
        <a:lstStyle/>
        <a:p>
          <a:endParaRPr lang="en-US"/>
        </a:p>
      </dgm:t>
    </dgm:pt>
    <dgm:pt modelId="{F127E022-2E0F-493D-AA47-0829DFC2CEBE}">
      <dgm:prSet phldrT="[Text]" custT="1"/>
      <dgm:spPr/>
      <dgm:t>
        <a:bodyPr/>
        <a:lstStyle/>
        <a:p>
          <a:r>
            <a:rPr lang="en-US" sz="1600" b="0" dirty="0" smtClean="0">
              <a:solidFill>
                <a:schemeClr val="bg1">
                  <a:lumMod val="65000"/>
                </a:schemeClr>
              </a:solidFill>
              <a:latin typeface="+mj-lt"/>
            </a:rPr>
            <a:t>Machine Learning</a:t>
          </a:r>
          <a:endParaRPr lang="en-US" sz="1600" b="0" dirty="0">
            <a:solidFill>
              <a:schemeClr val="bg1">
                <a:lumMod val="65000"/>
              </a:schemeClr>
            </a:solidFill>
            <a:latin typeface="+mj-lt"/>
          </a:endParaRPr>
        </a:p>
      </dgm:t>
    </dgm:pt>
    <dgm:pt modelId="{AB4BB06B-C417-4791-95C6-AE9B898D8BBE}" type="parTrans" cxnId="{2473C07F-1734-4A0C-946D-78236ECEBABC}">
      <dgm:prSet/>
      <dgm:spPr/>
      <dgm:t>
        <a:bodyPr/>
        <a:lstStyle/>
        <a:p>
          <a:endParaRPr lang="en-US"/>
        </a:p>
      </dgm:t>
    </dgm:pt>
    <dgm:pt modelId="{9591B30B-1720-46ED-922F-081BD70B3DB0}" type="sibTrans" cxnId="{2473C07F-1734-4A0C-946D-78236ECEBABC}">
      <dgm:prSet/>
      <dgm:spPr/>
      <dgm:t>
        <a:bodyPr/>
        <a:lstStyle/>
        <a:p>
          <a:endParaRPr lang="en-US"/>
        </a:p>
      </dgm:t>
    </dgm:pt>
    <dgm:pt modelId="{412B55E9-C96E-4C1B-8742-72978F9BA785}" type="pres">
      <dgm:prSet presAssocID="{438877CD-E072-40A7-8C87-8FA6FCFCC07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B5A6B8F-FB1B-4283-9DEE-B214D17990E9}" type="pres">
      <dgm:prSet presAssocID="{30A0AB2C-4DD8-4F00-874B-A48702A2D5BE}" presName="Accent1" presStyleCnt="0"/>
      <dgm:spPr/>
    </dgm:pt>
    <dgm:pt modelId="{31CECAFA-2528-496B-91F4-AD60644E3430}" type="pres">
      <dgm:prSet presAssocID="{30A0AB2C-4DD8-4F00-874B-A48702A2D5BE}" presName="Accent" presStyleLbl="node1" presStyleIdx="0" presStyleCnt="3"/>
      <dgm:spPr>
        <a:solidFill>
          <a:srgbClr val="00508F"/>
        </a:solidFill>
      </dgm:spPr>
    </dgm:pt>
    <dgm:pt modelId="{890D22A5-33AC-42EC-9D94-6D19DB11DD9B}" type="pres">
      <dgm:prSet presAssocID="{30A0AB2C-4DD8-4F00-874B-A48702A2D5B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5EDD2-9DEF-4648-8083-96AE304EEB69}" type="pres">
      <dgm:prSet presAssocID="{65265A68-1ACC-4587-9271-7D3DCAA68AC5}" presName="Accent2" presStyleCnt="0"/>
      <dgm:spPr/>
    </dgm:pt>
    <dgm:pt modelId="{363350E6-207B-408D-93DC-72145199F4C0}" type="pres">
      <dgm:prSet presAssocID="{65265A68-1ACC-4587-9271-7D3DCAA68AC5}" presName="Accent" presStyleLbl="node1" presStyleIdx="1" presStyleCnt="3"/>
      <dgm:spPr>
        <a:solidFill>
          <a:srgbClr val="B91319"/>
        </a:solidFill>
      </dgm:spPr>
    </dgm:pt>
    <dgm:pt modelId="{DB2621BB-D66C-4E96-8EE8-3EEAF4F2A3F3}" type="pres">
      <dgm:prSet presAssocID="{65265A68-1ACC-4587-9271-7D3DCAA68AC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AC77F-7FB5-4913-A177-8CB870B66BDE}" type="pres">
      <dgm:prSet presAssocID="{F127E022-2E0F-493D-AA47-0829DFC2CEBE}" presName="Accent3" presStyleCnt="0"/>
      <dgm:spPr/>
    </dgm:pt>
    <dgm:pt modelId="{3DDE2BE9-7BC5-42BD-B3E0-FF26369AF75B}" type="pres">
      <dgm:prSet presAssocID="{F127E022-2E0F-493D-AA47-0829DFC2CEBE}" presName="Accent" presStyleLbl="node1" presStyleIdx="2" presStyleCnt="3"/>
      <dgm:spPr>
        <a:solidFill>
          <a:srgbClr val="0066B3"/>
        </a:solidFill>
      </dgm:spPr>
    </dgm:pt>
    <dgm:pt modelId="{1F285A63-CD99-4F6A-9DE0-857C4E87DB57}" type="pres">
      <dgm:prSet presAssocID="{F127E022-2E0F-493D-AA47-0829DFC2CEBE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B2FEBA-E290-487E-9C65-13D6650CE07B}" type="presOf" srcId="{65265A68-1ACC-4587-9271-7D3DCAA68AC5}" destId="{DB2621BB-D66C-4E96-8EE8-3EEAF4F2A3F3}" srcOrd="0" destOrd="0" presId="urn:microsoft.com/office/officeart/2009/layout/CircleArrowProcess"/>
    <dgm:cxn modelId="{D63CFC25-5956-4A1D-A04E-954D5886FBDB}" type="presOf" srcId="{F127E022-2E0F-493D-AA47-0829DFC2CEBE}" destId="{1F285A63-CD99-4F6A-9DE0-857C4E87DB57}" srcOrd="0" destOrd="0" presId="urn:microsoft.com/office/officeart/2009/layout/CircleArrowProcess"/>
    <dgm:cxn modelId="{9B5ABAC6-640E-4CFB-846A-BBA3C5EEBF38}" srcId="{438877CD-E072-40A7-8C87-8FA6FCFCC07C}" destId="{65265A68-1ACC-4587-9271-7D3DCAA68AC5}" srcOrd="1" destOrd="0" parTransId="{D6F72B4A-99F1-44AC-82C1-A46435700570}" sibTransId="{24200599-CAB8-4590-9860-F3FAD080A4B9}"/>
    <dgm:cxn modelId="{2473C07F-1734-4A0C-946D-78236ECEBABC}" srcId="{438877CD-E072-40A7-8C87-8FA6FCFCC07C}" destId="{F127E022-2E0F-493D-AA47-0829DFC2CEBE}" srcOrd="2" destOrd="0" parTransId="{AB4BB06B-C417-4791-95C6-AE9B898D8BBE}" sibTransId="{9591B30B-1720-46ED-922F-081BD70B3DB0}"/>
    <dgm:cxn modelId="{57AF756B-C5B3-44A1-AE82-3BDE778C38D5}" type="presOf" srcId="{438877CD-E072-40A7-8C87-8FA6FCFCC07C}" destId="{412B55E9-C96E-4C1B-8742-72978F9BA785}" srcOrd="0" destOrd="0" presId="urn:microsoft.com/office/officeart/2009/layout/CircleArrowProcess"/>
    <dgm:cxn modelId="{988DBABB-4E80-4A79-AE2C-6EE9C68DB1C3}" type="presOf" srcId="{30A0AB2C-4DD8-4F00-874B-A48702A2D5BE}" destId="{890D22A5-33AC-42EC-9D94-6D19DB11DD9B}" srcOrd="0" destOrd="0" presId="urn:microsoft.com/office/officeart/2009/layout/CircleArrowProcess"/>
    <dgm:cxn modelId="{EE2555DC-758C-40B9-95CC-C450F7B6A7F5}" srcId="{438877CD-E072-40A7-8C87-8FA6FCFCC07C}" destId="{30A0AB2C-4DD8-4F00-874B-A48702A2D5BE}" srcOrd="0" destOrd="0" parTransId="{F34C058B-A14B-4EB6-83B3-05CAB1606B41}" sibTransId="{65501A25-3884-44AC-B984-E1FF9BB02519}"/>
    <dgm:cxn modelId="{310B6C0E-B11B-4130-9782-37EFA0A1EA61}" type="presParOf" srcId="{412B55E9-C96E-4C1B-8742-72978F9BA785}" destId="{1B5A6B8F-FB1B-4283-9DEE-B214D17990E9}" srcOrd="0" destOrd="0" presId="urn:microsoft.com/office/officeart/2009/layout/CircleArrowProcess"/>
    <dgm:cxn modelId="{433513EC-4494-4238-BBC4-497D71401920}" type="presParOf" srcId="{1B5A6B8F-FB1B-4283-9DEE-B214D17990E9}" destId="{31CECAFA-2528-496B-91F4-AD60644E3430}" srcOrd="0" destOrd="0" presId="urn:microsoft.com/office/officeart/2009/layout/CircleArrowProcess"/>
    <dgm:cxn modelId="{3B47B527-BB76-404B-8EBF-B8878695BCCF}" type="presParOf" srcId="{412B55E9-C96E-4C1B-8742-72978F9BA785}" destId="{890D22A5-33AC-42EC-9D94-6D19DB11DD9B}" srcOrd="1" destOrd="0" presId="urn:microsoft.com/office/officeart/2009/layout/CircleArrowProcess"/>
    <dgm:cxn modelId="{91D6913B-F0C3-43D5-9DF3-93977BCF42F6}" type="presParOf" srcId="{412B55E9-C96E-4C1B-8742-72978F9BA785}" destId="{4B85EDD2-9DEF-4648-8083-96AE304EEB69}" srcOrd="2" destOrd="0" presId="urn:microsoft.com/office/officeart/2009/layout/CircleArrowProcess"/>
    <dgm:cxn modelId="{7BC8B9AA-D77D-44C0-8397-B37CC6EF491D}" type="presParOf" srcId="{4B85EDD2-9DEF-4648-8083-96AE304EEB69}" destId="{363350E6-207B-408D-93DC-72145199F4C0}" srcOrd="0" destOrd="0" presId="urn:microsoft.com/office/officeart/2009/layout/CircleArrowProcess"/>
    <dgm:cxn modelId="{72CD08A8-D217-4E2E-9367-5359334961A4}" type="presParOf" srcId="{412B55E9-C96E-4C1B-8742-72978F9BA785}" destId="{DB2621BB-D66C-4E96-8EE8-3EEAF4F2A3F3}" srcOrd="3" destOrd="0" presId="urn:microsoft.com/office/officeart/2009/layout/CircleArrowProcess"/>
    <dgm:cxn modelId="{D89B264A-E33C-4E09-8E42-DD75EEA79FC0}" type="presParOf" srcId="{412B55E9-C96E-4C1B-8742-72978F9BA785}" destId="{75AAC77F-7FB5-4913-A177-8CB870B66BDE}" srcOrd="4" destOrd="0" presId="urn:microsoft.com/office/officeart/2009/layout/CircleArrowProcess"/>
    <dgm:cxn modelId="{9D978DDA-BF1D-4D48-A963-744CFB8F7E77}" type="presParOf" srcId="{75AAC77F-7FB5-4913-A177-8CB870B66BDE}" destId="{3DDE2BE9-7BC5-42BD-B3E0-FF26369AF75B}" srcOrd="0" destOrd="0" presId="urn:microsoft.com/office/officeart/2009/layout/CircleArrowProcess"/>
    <dgm:cxn modelId="{437F1E56-9012-4CE0-9D1F-1B32A6AC4EED}" type="presParOf" srcId="{412B55E9-C96E-4C1B-8742-72978F9BA785}" destId="{1F285A63-CD99-4F6A-9DE0-857C4E87DB5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D20BB6-7E49-43E9-8F3C-E06CCBE3D162}" type="doc">
      <dgm:prSet loTypeId="urn:microsoft.com/office/officeart/2005/8/layout/pyramid4" loCatId="pyramid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D32AA24-099B-49BB-A497-E888371958FC}">
      <dgm:prSet phldrT="[Text]" custT="1"/>
      <dgm:spPr>
        <a:solidFill>
          <a:srgbClr val="B91319">
            <a:alpha val="75000"/>
          </a:srgbClr>
        </a:solidFill>
      </dgm:spPr>
      <dgm:t>
        <a:bodyPr/>
        <a:lstStyle/>
        <a:p>
          <a:r>
            <a:rPr lang="en-US" sz="1050" dirty="0" smtClean="0">
              <a:solidFill>
                <a:schemeClr val="bg1">
                  <a:lumMod val="85000"/>
                </a:schemeClr>
              </a:solidFill>
            </a:rPr>
            <a:t>Domain Expertise</a:t>
          </a:r>
          <a:endParaRPr lang="en-US" sz="1050" dirty="0">
            <a:solidFill>
              <a:schemeClr val="bg1">
                <a:lumMod val="85000"/>
              </a:schemeClr>
            </a:solidFill>
          </a:endParaRPr>
        </a:p>
      </dgm:t>
    </dgm:pt>
    <dgm:pt modelId="{1DE087DB-60CF-446F-9E09-9E52327DBA3F}" type="parTrans" cxnId="{9C9DD76B-2E7D-4010-8C7E-0E301BF44A04}">
      <dgm:prSet/>
      <dgm:spPr/>
      <dgm:t>
        <a:bodyPr/>
        <a:lstStyle/>
        <a:p>
          <a:endParaRPr lang="en-US"/>
        </a:p>
      </dgm:t>
    </dgm:pt>
    <dgm:pt modelId="{C9AFF3F9-A318-4B31-ADB8-10B3B1F09A4D}" type="sibTrans" cxnId="{9C9DD76B-2E7D-4010-8C7E-0E301BF44A04}">
      <dgm:prSet/>
      <dgm:spPr/>
      <dgm:t>
        <a:bodyPr/>
        <a:lstStyle/>
        <a:p>
          <a:endParaRPr lang="en-US"/>
        </a:p>
      </dgm:t>
    </dgm:pt>
    <dgm:pt modelId="{DA3567C9-101B-493F-BD2C-988FB7F1D765}">
      <dgm:prSet phldrT="[Text]" custT="1"/>
      <dgm:spPr>
        <a:solidFill>
          <a:srgbClr val="00508F">
            <a:alpha val="75000"/>
          </a:srgbClr>
        </a:solidFill>
      </dgm:spPr>
      <dgm:t>
        <a:bodyPr/>
        <a:lstStyle/>
        <a:p>
          <a:r>
            <a:rPr lang="en-US" sz="1000" dirty="0" smtClean="0">
              <a:solidFill>
                <a:schemeClr val="bg1">
                  <a:lumMod val="85000"/>
                </a:schemeClr>
              </a:solidFill>
            </a:rPr>
            <a:t>Mathematics</a:t>
          </a:r>
          <a:endParaRPr lang="en-US" sz="1000" dirty="0">
            <a:solidFill>
              <a:schemeClr val="bg1">
                <a:lumMod val="85000"/>
              </a:schemeClr>
            </a:solidFill>
          </a:endParaRPr>
        </a:p>
      </dgm:t>
    </dgm:pt>
    <dgm:pt modelId="{CD2A8F5C-8218-410A-8D66-FC26117B5372}" type="parTrans" cxnId="{8A0E7A85-C495-40BB-A643-EAB1DCAEDB1D}">
      <dgm:prSet/>
      <dgm:spPr/>
      <dgm:t>
        <a:bodyPr/>
        <a:lstStyle/>
        <a:p>
          <a:endParaRPr lang="en-US"/>
        </a:p>
      </dgm:t>
    </dgm:pt>
    <dgm:pt modelId="{56056248-DEC0-4745-A30C-FFD83417A0BC}" type="sibTrans" cxnId="{8A0E7A85-C495-40BB-A643-EAB1DCAEDB1D}">
      <dgm:prSet/>
      <dgm:spPr/>
      <dgm:t>
        <a:bodyPr/>
        <a:lstStyle/>
        <a:p>
          <a:endParaRPr lang="en-US"/>
        </a:p>
      </dgm:t>
    </dgm:pt>
    <dgm:pt modelId="{D459B62B-4C2C-4BC9-8BAA-69954D1D2C6D}">
      <dgm:prSet phldrT="[Text]" custT="1"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en-US" sz="1100" dirty="0">
            <a:solidFill>
              <a:schemeClr val="bg1"/>
            </a:solidFill>
          </a:endParaRPr>
        </a:p>
      </dgm:t>
    </dgm:pt>
    <dgm:pt modelId="{182CB512-26A6-4452-A018-BA7BC1573740}" type="parTrans" cxnId="{12F088EE-1B9A-4DCD-8E2F-58EB26C05E5A}">
      <dgm:prSet/>
      <dgm:spPr/>
      <dgm:t>
        <a:bodyPr/>
        <a:lstStyle/>
        <a:p>
          <a:endParaRPr lang="en-US"/>
        </a:p>
      </dgm:t>
    </dgm:pt>
    <dgm:pt modelId="{23454A43-6BEE-47E9-9540-D5B6DC451827}" type="sibTrans" cxnId="{12F088EE-1B9A-4DCD-8E2F-58EB26C05E5A}">
      <dgm:prSet/>
      <dgm:spPr/>
      <dgm:t>
        <a:bodyPr/>
        <a:lstStyle/>
        <a:p>
          <a:endParaRPr lang="en-US"/>
        </a:p>
      </dgm:t>
    </dgm:pt>
    <dgm:pt modelId="{C6E8D335-8924-42FC-BA67-6A9E7CC925A7}">
      <dgm:prSet phldrT="[Text]" custT="1"/>
      <dgm:spPr>
        <a:solidFill>
          <a:srgbClr val="0067B4">
            <a:alpha val="75000"/>
          </a:srgbClr>
        </a:solidFill>
      </dgm:spPr>
      <dgm:t>
        <a:bodyPr/>
        <a:lstStyle/>
        <a:p>
          <a:r>
            <a:rPr lang="en-US" sz="1100" dirty="0" smtClean="0">
              <a:solidFill>
                <a:schemeClr val="bg1">
                  <a:lumMod val="85000"/>
                </a:schemeClr>
              </a:solidFill>
            </a:rPr>
            <a:t>Computer Science</a:t>
          </a:r>
          <a:endParaRPr lang="en-US" sz="1100" dirty="0">
            <a:solidFill>
              <a:schemeClr val="bg1">
                <a:lumMod val="85000"/>
              </a:schemeClr>
            </a:solidFill>
          </a:endParaRPr>
        </a:p>
      </dgm:t>
    </dgm:pt>
    <dgm:pt modelId="{AFD5DAFC-1BA0-4B0A-AC17-4CEC82C75B86}" type="parTrans" cxnId="{888004D2-478D-47D1-B814-D045880F864C}">
      <dgm:prSet/>
      <dgm:spPr/>
      <dgm:t>
        <a:bodyPr/>
        <a:lstStyle/>
        <a:p>
          <a:endParaRPr lang="en-US"/>
        </a:p>
      </dgm:t>
    </dgm:pt>
    <dgm:pt modelId="{7538B66E-817F-459C-AD03-625125407427}" type="sibTrans" cxnId="{888004D2-478D-47D1-B814-D045880F864C}">
      <dgm:prSet/>
      <dgm:spPr/>
      <dgm:t>
        <a:bodyPr/>
        <a:lstStyle/>
        <a:p>
          <a:endParaRPr lang="en-US"/>
        </a:p>
      </dgm:t>
    </dgm:pt>
    <dgm:pt modelId="{5D3FA3AC-7E6E-498E-8B06-5B861DEABF49}" type="pres">
      <dgm:prSet presAssocID="{35D20BB6-7E49-43E9-8F3C-E06CCBE3D162}" presName="compositeShape" presStyleCnt="0">
        <dgm:presLayoutVars>
          <dgm:chMax val="9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FDD247-FBB1-4773-A783-1D7271E2FC9E}" type="pres">
      <dgm:prSet presAssocID="{35D20BB6-7E49-43E9-8F3C-E06CCBE3D162}" presName="triangle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71F406-F56F-468A-904E-A8869631975B}" type="pres">
      <dgm:prSet presAssocID="{35D20BB6-7E49-43E9-8F3C-E06CCBE3D162}" presName="triangle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EC12B-FB02-457F-94F9-D54CB3859B9B}" type="pres">
      <dgm:prSet presAssocID="{35D20BB6-7E49-43E9-8F3C-E06CCBE3D162}" presName="triangle3" presStyleLbl="node1" presStyleIdx="2" presStyleCnt="4" custLinFactNeighborX="231" custLinFactNeighborY="3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4EF57B-F642-4990-B00E-FB500C9CE95F}" type="pres">
      <dgm:prSet presAssocID="{35D20BB6-7E49-43E9-8F3C-E06CCBE3D162}" presName="triangle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F088EE-1B9A-4DCD-8E2F-58EB26C05E5A}" srcId="{35D20BB6-7E49-43E9-8F3C-E06CCBE3D162}" destId="{D459B62B-4C2C-4BC9-8BAA-69954D1D2C6D}" srcOrd="2" destOrd="0" parTransId="{182CB512-26A6-4452-A018-BA7BC1573740}" sibTransId="{23454A43-6BEE-47E9-9540-D5B6DC451827}"/>
    <dgm:cxn modelId="{74EDDB4B-2F09-4A05-A704-80D036BDBF4F}" type="presOf" srcId="{9D32AA24-099B-49BB-A497-E888371958FC}" destId="{D4FDD247-FBB1-4773-A783-1D7271E2FC9E}" srcOrd="0" destOrd="0" presId="urn:microsoft.com/office/officeart/2005/8/layout/pyramid4"/>
    <dgm:cxn modelId="{97C3C093-1EE3-489A-BDE9-EC9BBCA1621B}" type="presOf" srcId="{D459B62B-4C2C-4BC9-8BAA-69954D1D2C6D}" destId="{A6AEC12B-FB02-457F-94F9-D54CB3859B9B}" srcOrd="0" destOrd="0" presId="urn:microsoft.com/office/officeart/2005/8/layout/pyramid4"/>
    <dgm:cxn modelId="{8FF3A2EB-7473-42BA-B69E-714CB14C89FF}" type="presOf" srcId="{C6E8D335-8924-42FC-BA67-6A9E7CC925A7}" destId="{9F4EF57B-F642-4990-B00E-FB500C9CE95F}" srcOrd="0" destOrd="0" presId="urn:microsoft.com/office/officeart/2005/8/layout/pyramid4"/>
    <dgm:cxn modelId="{766CFDD8-C3F2-47B0-81CA-F7F96E2E4182}" type="presOf" srcId="{DA3567C9-101B-493F-BD2C-988FB7F1D765}" destId="{8571F406-F56F-468A-904E-A8869631975B}" srcOrd="0" destOrd="0" presId="urn:microsoft.com/office/officeart/2005/8/layout/pyramid4"/>
    <dgm:cxn modelId="{9C9DD76B-2E7D-4010-8C7E-0E301BF44A04}" srcId="{35D20BB6-7E49-43E9-8F3C-E06CCBE3D162}" destId="{9D32AA24-099B-49BB-A497-E888371958FC}" srcOrd="0" destOrd="0" parTransId="{1DE087DB-60CF-446F-9E09-9E52327DBA3F}" sibTransId="{C9AFF3F9-A318-4B31-ADB8-10B3B1F09A4D}"/>
    <dgm:cxn modelId="{888004D2-478D-47D1-B814-D045880F864C}" srcId="{35D20BB6-7E49-43E9-8F3C-E06CCBE3D162}" destId="{C6E8D335-8924-42FC-BA67-6A9E7CC925A7}" srcOrd="3" destOrd="0" parTransId="{AFD5DAFC-1BA0-4B0A-AC17-4CEC82C75B86}" sibTransId="{7538B66E-817F-459C-AD03-625125407427}"/>
    <dgm:cxn modelId="{842F5673-E8DF-4588-8CA4-EE5EC3F99020}" type="presOf" srcId="{35D20BB6-7E49-43E9-8F3C-E06CCBE3D162}" destId="{5D3FA3AC-7E6E-498E-8B06-5B861DEABF49}" srcOrd="0" destOrd="0" presId="urn:microsoft.com/office/officeart/2005/8/layout/pyramid4"/>
    <dgm:cxn modelId="{8A0E7A85-C495-40BB-A643-EAB1DCAEDB1D}" srcId="{35D20BB6-7E49-43E9-8F3C-E06CCBE3D162}" destId="{DA3567C9-101B-493F-BD2C-988FB7F1D765}" srcOrd="1" destOrd="0" parTransId="{CD2A8F5C-8218-410A-8D66-FC26117B5372}" sibTransId="{56056248-DEC0-4745-A30C-FFD83417A0BC}"/>
    <dgm:cxn modelId="{445AD541-DBC9-466E-9009-A2FF99F8B5B3}" type="presParOf" srcId="{5D3FA3AC-7E6E-498E-8B06-5B861DEABF49}" destId="{D4FDD247-FBB1-4773-A783-1D7271E2FC9E}" srcOrd="0" destOrd="0" presId="urn:microsoft.com/office/officeart/2005/8/layout/pyramid4"/>
    <dgm:cxn modelId="{07672E23-6079-4967-A009-45E1AA74EEF9}" type="presParOf" srcId="{5D3FA3AC-7E6E-498E-8B06-5B861DEABF49}" destId="{8571F406-F56F-468A-904E-A8869631975B}" srcOrd="1" destOrd="0" presId="urn:microsoft.com/office/officeart/2005/8/layout/pyramid4"/>
    <dgm:cxn modelId="{C0A61D0A-2951-4D46-85EE-B049792228DA}" type="presParOf" srcId="{5D3FA3AC-7E6E-498E-8B06-5B861DEABF49}" destId="{A6AEC12B-FB02-457F-94F9-D54CB3859B9B}" srcOrd="2" destOrd="0" presId="urn:microsoft.com/office/officeart/2005/8/layout/pyramid4"/>
    <dgm:cxn modelId="{79230995-AF7D-4B70-996C-6BDDCB7BAE07}" type="presParOf" srcId="{5D3FA3AC-7E6E-498E-8B06-5B861DEABF49}" destId="{9F4EF57B-F642-4990-B00E-FB500C9CE95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C9E4C-CA22-4A2C-A0CC-7F241353E772}">
      <dsp:nvSpPr>
        <dsp:cNvPr id="0" name=""/>
        <dsp:cNvSpPr/>
      </dsp:nvSpPr>
      <dsp:spPr>
        <a:xfrm rot="4731622">
          <a:off x="1086706" y="-315092"/>
          <a:ext cx="3098758" cy="5051801"/>
        </a:xfrm>
        <a:prstGeom prst="swooshArrow">
          <a:avLst>
            <a:gd name="adj1" fmla="val 16310"/>
            <a:gd name="adj2" fmla="val 31370"/>
          </a:avLst>
        </a:prstGeom>
        <a:solidFill>
          <a:srgbClr val="00508F"/>
        </a:solidFill>
        <a:ln>
          <a:solidFill>
            <a:srgbClr val="6F94A8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BB0BB6A-3BA5-45BB-81A8-05300C339B7B}">
      <dsp:nvSpPr>
        <dsp:cNvPr id="0" name=""/>
        <dsp:cNvSpPr/>
      </dsp:nvSpPr>
      <dsp:spPr>
        <a:xfrm>
          <a:off x="2891734" y="678339"/>
          <a:ext cx="1799597" cy="707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200" kern="1200" dirty="0">
            <a:latin typeface="+mj-lt"/>
          </a:endParaRPr>
        </a:p>
      </dsp:txBody>
      <dsp:txXfrm>
        <a:off x="2891734" y="678339"/>
        <a:ext cx="1799597" cy="7074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ECAFA-2528-496B-91F4-AD60644E3430}">
      <dsp:nvSpPr>
        <dsp:cNvPr id="0" name=""/>
        <dsp:cNvSpPr/>
      </dsp:nvSpPr>
      <dsp:spPr>
        <a:xfrm>
          <a:off x="2265271" y="0"/>
          <a:ext cx="2403875" cy="240424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508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90D22A5-33AC-42EC-9D94-6D19DB11DD9B}">
      <dsp:nvSpPr>
        <dsp:cNvPr id="0" name=""/>
        <dsp:cNvSpPr/>
      </dsp:nvSpPr>
      <dsp:spPr>
        <a:xfrm>
          <a:off x="2796606" y="868003"/>
          <a:ext cx="1335787" cy="667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solidFill>
                <a:schemeClr val="bg1">
                  <a:lumMod val="65000"/>
                </a:schemeClr>
              </a:solidFill>
              <a:latin typeface="+mj-lt"/>
            </a:rPr>
            <a:t>Data Management</a:t>
          </a:r>
          <a:endParaRPr lang="en-US" sz="1600" b="0" kern="1200" dirty="0">
            <a:solidFill>
              <a:schemeClr val="bg1">
                <a:lumMod val="65000"/>
              </a:schemeClr>
            </a:solidFill>
            <a:latin typeface="+mj-lt"/>
          </a:endParaRPr>
        </a:p>
      </dsp:txBody>
      <dsp:txXfrm>
        <a:off x="2796606" y="868003"/>
        <a:ext cx="1335787" cy="667733"/>
      </dsp:txXfrm>
    </dsp:sp>
    <dsp:sp modelId="{363350E6-207B-408D-93DC-72145199F4C0}">
      <dsp:nvSpPr>
        <dsp:cNvPr id="0" name=""/>
        <dsp:cNvSpPr/>
      </dsp:nvSpPr>
      <dsp:spPr>
        <a:xfrm>
          <a:off x="1597603" y="1381414"/>
          <a:ext cx="2403875" cy="240424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B9131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2621BB-D66C-4E96-8EE8-3EEAF4F2A3F3}">
      <dsp:nvSpPr>
        <dsp:cNvPr id="0" name=""/>
        <dsp:cNvSpPr/>
      </dsp:nvSpPr>
      <dsp:spPr>
        <a:xfrm>
          <a:off x="2131647" y="2257409"/>
          <a:ext cx="1335787" cy="667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solidFill>
                <a:schemeClr val="bg1">
                  <a:lumMod val="65000"/>
                </a:schemeClr>
              </a:solidFill>
              <a:latin typeface="+mj-lt"/>
            </a:rPr>
            <a:t>Knowledge Base</a:t>
          </a:r>
          <a:endParaRPr lang="en-US" sz="1600" b="0" kern="1200" dirty="0">
            <a:solidFill>
              <a:schemeClr val="bg1">
                <a:lumMod val="65000"/>
              </a:schemeClr>
            </a:solidFill>
            <a:latin typeface="+mj-lt"/>
          </a:endParaRPr>
        </a:p>
      </dsp:txBody>
      <dsp:txXfrm>
        <a:off x="2131647" y="2257409"/>
        <a:ext cx="1335787" cy="667733"/>
      </dsp:txXfrm>
    </dsp:sp>
    <dsp:sp modelId="{3DDE2BE9-7BC5-42BD-B3E0-FF26369AF75B}">
      <dsp:nvSpPr>
        <dsp:cNvPr id="0" name=""/>
        <dsp:cNvSpPr/>
      </dsp:nvSpPr>
      <dsp:spPr>
        <a:xfrm>
          <a:off x="2436364" y="2928139"/>
          <a:ext cx="2065301" cy="206612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66B3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285A63-CD99-4F6A-9DE0-857C4E87DB57}">
      <dsp:nvSpPr>
        <dsp:cNvPr id="0" name=""/>
        <dsp:cNvSpPr/>
      </dsp:nvSpPr>
      <dsp:spPr>
        <a:xfrm>
          <a:off x="2799766" y="3648812"/>
          <a:ext cx="1335787" cy="667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solidFill>
                <a:schemeClr val="bg1">
                  <a:lumMod val="65000"/>
                </a:schemeClr>
              </a:solidFill>
              <a:latin typeface="+mj-lt"/>
            </a:rPr>
            <a:t>Machine Learning</a:t>
          </a:r>
          <a:endParaRPr lang="en-US" sz="1600" b="0" kern="1200" dirty="0">
            <a:solidFill>
              <a:schemeClr val="bg1">
                <a:lumMod val="65000"/>
              </a:schemeClr>
            </a:solidFill>
            <a:latin typeface="+mj-lt"/>
          </a:endParaRPr>
        </a:p>
      </dsp:txBody>
      <dsp:txXfrm>
        <a:off x="2799766" y="3648812"/>
        <a:ext cx="1335787" cy="6677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DD247-FBB1-4773-A783-1D7271E2FC9E}">
      <dsp:nvSpPr>
        <dsp:cNvPr id="0" name=""/>
        <dsp:cNvSpPr/>
      </dsp:nvSpPr>
      <dsp:spPr>
        <a:xfrm>
          <a:off x="1424740" y="0"/>
          <a:ext cx="1785979" cy="1785979"/>
        </a:xfrm>
        <a:prstGeom prst="triangle">
          <a:avLst/>
        </a:prstGeom>
        <a:solidFill>
          <a:srgbClr val="B91319">
            <a:alpha val="7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>
              <a:solidFill>
                <a:schemeClr val="bg1">
                  <a:lumMod val="85000"/>
                </a:schemeClr>
              </a:solidFill>
            </a:rPr>
            <a:t>Domain Expertise</a:t>
          </a:r>
          <a:endParaRPr lang="en-US" sz="105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1871235" y="892990"/>
        <a:ext cx="892989" cy="892989"/>
      </dsp:txXfrm>
    </dsp:sp>
    <dsp:sp modelId="{8571F406-F56F-468A-904E-A8869631975B}">
      <dsp:nvSpPr>
        <dsp:cNvPr id="0" name=""/>
        <dsp:cNvSpPr/>
      </dsp:nvSpPr>
      <dsp:spPr>
        <a:xfrm>
          <a:off x="531751" y="1785979"/>
          <a:ext cx="1785979" cy="1785979"/>
        </a:xfrm>
        <a:prstGeom prst="triangle">
          <a:avLst/>
        </a:prstGeom>
        <a:solidFill>
          <a:srgbClr val="00508F">
            <a:alpha val="7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>
              <a:solidFill>
                <a:schemeClr val="bg1">
                  <a:lumMod val="85000"/>
                </a:schemeClr>
              </a:solidFill>
            </a:rPr>
            <a:t>Mathematics</a:t>
          </a:r>
          <a:endParaRPr lang="en-US" sz="10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978246" y="2678969"/>
        <a:ext cx="892989" cy="892989"/>
      </dsp:txXfrm>
    </dsp:sp>
    <dsp:sp modelId="{A6AEC12B-FB02-457F-94F9-D54CB3859B9B}">
      <dsp:nvSpPr>
        <dsp:cNvPr id="0" name=""/>
        <dsp:cNvSpPr/>
      </dsp:nvSpPr>
      <dsp:spPr>
        <a:xfrm rot="10800000">
          <a:off x="1428866" y="1785979"/>
          <a:ext cx="1785979" cy="1785979"/>
        </a:xfrm>
        <a:prstGeom prst="triangle">
          <a:avLst/>
        </a:prstGeom>
        <a:solidFill>
          <a:schemeClr val="accent5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>
            <a:solidFill>
              <a:schemeClr val="bg1"/>
            </a:solidFill>
          </a:endParaRPr>
        </a:p>
      </dsp:txBody>
      <dsp:txXfrm rot="10800000">
        <a:off x="1875361" y="1785979"/>
        <a:ext cx="892989" cy="892989"/>
      </dsp:txXfrm>
    </dsp:sp>
    <dsp:sp modelId="{9F4EF57B-F642-4990-B00E-FB500C9CE95F}">
      <dsp:nvSpPr>
        <dsp:cNvPr id="0" name=""/>
        <dsp:cNvSpPr/>
      </dsp:nvSpPr>
      <dsp:spPr>
        <a:xfrm>
          <a:off x="2317730" y="1785979"/>
          <a:ext cx="1785979" cy="1785979"/>
        </a:xfrm>
        <a:prstGeom prst="triangle">
          <a:avLst/>
        </a:prstGeom>
        <a:solidFill>
          <a:srgbClr val="0067B4">
            <a:alpha val="75000"/>
          </a:srgb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solidFill>
                <a:schemeClr val="bg1">
                  <a:lumMod val="85000"/>
                </a:schemeClr>
              </a:solidFill>
            </a:rPr>
            <a:t>Computer Science</a:t>
          </a:r>
          <a:endParaRPr lang="en-US" sz="1100" kern="1200" dirty="0">
            <a:solidFill>
              <a:schemeClr val="bg1">
                <a:lumMod val="85000"/>
              </a:schemeClr>
            </a:solidFill>
          </a:endParaRPr>
        </a:p>
      </dsp:txBody>
      <dsp:txXfrm>
        <a:off x="2764225" y="2678969"/>
        <a:ext cx="892989" cy="8929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2E310-9794-4C3B-B193-249B111E39C2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EB725-5288-442F-AE7D-2334E92EC6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27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15975" y="708025"/>
            <a:ext cx="3181350" cy="1789113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7268" y="2674330"/>
            <a:ext cx="5731651" cy="606848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z="1100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Welcome.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Introductions.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Review Agenda</a:t>
            </a: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57024" indent="-291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653" indent="-23293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513" indent="-23293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375" indent="-23293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236" indent="-232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096" indent="-232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3958" indent="-232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9819" indent="-2329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65462B7-A0BE-D344-9130-8A8598FB6768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1</a:t>
            </a:fld>
            <a:endParaRPr lang="en-US" sz="1200" dirty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9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3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57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81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75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52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3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93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34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891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11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00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118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045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31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266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8905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08004" y="322263"/>
            <a:ext cx="11154833" cy="838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732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0505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73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315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1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3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625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082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65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85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02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21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500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920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9249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66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454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4009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67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2289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5718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4345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9456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9A00-D98C-4CA0-9C8E-2B02E2FED79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26B585-147D-48F5-AD4B-5C7315AB5909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147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875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46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1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9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5C6A-303A-4C9A-B8D8-2C47BEE5C33B}" type="datetimeFigureOut">
              <a:rPr lang="en-US" smtClean="0"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B651E-0DF9-4D61-9940-6403C1D4B5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9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2D31-6179-4833-8C2C-E08C6A45524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9C96C-C7C8-4CB4-90D7-1131D6B313D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565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7F122-F4A2-4D81-ADAC-05CE0812687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32353-606D-41EE-A89D-20A4C897884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9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D9A00-D98C-4CA0-9C8E-2B02E2FED79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6/19/2018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6B585-147D-48F5-AD4B-5C7315AB59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10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diagramQuickStyle" Target="../diagrams/quickStyle2.xml"/><Relationship Id="rId5" Type="http://schemas.openxmlformats.org/officeDocument/2006/relationships/diagramColors" Target="../diagrams/colors1.xml"/><Relationship Id="rId10" Type="http://schemas.openxmlformats.org/officeDocument/2006/relationships/diagramLayout" Target="../diagrams/layout2.xml"/><Relationship Id="rId4" Type="http://schemas.openxmlformats.org/officeDocument/2006/relationships/diagramQuickStyle" Target="../diagrams/quickStyle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5"/>
          <p:cNvSpPr txBox="1">
            <a:spLocks noChangeArrowheads="1"/>
          </p:cNvSpPr>
          <p:nvPr/>
        </p:nvSpPr>
        <p:spPr bwMode="auto">
          <a:xfrm>
            <a:off x="8466667" y="596900"/>
            <a:ext cx="1846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 dirty="0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17" name="Picture 5" descr="greenjet2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4154" y="1518157"/>
            <a:ext cx="2186517" cy="1163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7" descr="IRVE.jpg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62051" y="3177962"/>
            <a:ext cx="2230967" cy="109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365" name="TextBox 8"/>
          <p:cNvSpPr txBox="1">
            <a:spLocks noChangeArrowheads="1"/>
          </p:cNvSpPr>
          <p:nvPr/>
        </p:nvSpPr>
        <p:spPr bwMode="auto">
          <a:xfrm>
            <a:off x="1162051" y="301633"/>
            <a:ext cx="985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chemeClr val="bg2">
                    <a:lumMod val="9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L  </a:t>
            </a:r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MS Gothic" panose="020B0609070205080204" pitchFamily="49" charset="-128"/>
                <a:ea typeface="MS Gothic" panose="020B0609070205080204" pitchFamily="49" charset="-128"/>
              </a:rPr>
              <a:t>A  N  G  L  E  Y     R  E  S  E  A  R  C H     C  E  N  T  E  R</a:t>
            </a:r>
          </a:p>
        </p:txBody>
      </p:sp>
      <p:pic>
        <p:nvPicPr>
          <p:cNvPr id="22" name="Picture 9" descr="LaRC Aerial.png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651244" y="1558918"/>
            <a:ext cx="4690533" cy="2741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3"/>
          <p:cNvGrpSpPr/>
          <p:nvPr/>
        </p:nvGrpSpPr>
        <p:grpSpPr>
          <a:xfrm>
            <a:off x="8642350" y="1599996"/>
            <a:ext cx="2148417" cy="2670175"/>
            <a:chOff x="6553200" y="2011363"/>
            <a:chExt cx="1611313" cy="2670175"/>
          </a:xfrm>
          <a:scene3d>
            <a:camera prst="perspectiveLeft" fov="2700000">
              <a:rot lat="0" lon="1200000" rev="0"/>
            </a:camera>
            <a:lightRig rig="threePt" dir="t"/>
          </a:scene3d>
        </p:grpSpPr>
        <p:pic>
          <p:nvPicPr>
            <p:cNvPr id="25" name="Picture 4" descr="577116main_Aug02-1-946.jp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2011363"/>
              <a:ext cx="1611313" cy="11287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6" name="Picture 28" descr="CALIPSO1sm.jpg"/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3589338"/>
              <a:ext cx="1611313" cy="10922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6" name="TextBox 8"/>
          <p:cNvSpPr txBox="1">
            <a:spLocks noChangeArrowheads="1"/>
          </p:cNvSpPr>
          <p:nvPr/>
        </p:nvSpPr>
        <p:spPr bwMode="auto">
          <a:xfrm>
            <a:off x="926166" y="4611240"/>
            <a:ext cx="1032696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 pitchFamily="34" charset="0"/>
                <a:ea typeface="MS Gothic" panose="020B0609070205080204" pitchFamily="49" charset="-128"/>
                <a:cs typeface="Calibri Light" panose="020F0302020204030204" pitchFamily="34" charset="0"/>
              </a:rPr>
              <a:t>O C I O   D A T A   S C I E N C E   T E A M  B R I E F I N G</a:t>
            </a:r>
            <a:endParaRPr lang="en-US" sz="3600" dirty="0">
              <a:solidFill>
                <a:schemeClr val="bg2">
                  <a:lumMod val="90000"/>
                </a:schemeClr>
              </a:solidFill>
              <a:latin typeface="Calibri Light" panose="020F0302020204030204" pitchFamily="34" charset="0"/>
              <a:ea typeface="MS Gothic" panose="020B0609070205080204" pitchFamily="49" charset="-128"/>
              <a:cs typeface="Calibri Light" panose="020F03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7416" y="5887478"/>
            <a:ext cx="4101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Andy Ramlatchan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Senior Computer Scientist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OCIO Data Science Team</a:t>
            </a:r>
          </a:p>
        </p:txBody>
      </p:sp>
    </p:spTree>
    <p:extLst>
      <p:ext uri="{BB962C8B-B14F-4D97-AF65-F5344CB8AC3E}">
        <p14:creationId xmlns:p14="http://schemas.microsoft.com/office/powerpoint/2010/main" val="26662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Oval 56"/>
          <p:cNvSpPr/>
          <p:nvPr/>
        </p:nvSpPr>
        <p:spPr>
          <a:xfrm>
            <a:off x="3686170" y="1272988"/>
            <a:ext cx="4976141" cy="4778663"/>
          </a:xfrm>
          <a:prstGeom prst="ellipse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1996" y="2815685"/>
            <a:ext cx="2999326" cy="1911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 Mining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Detecting patterns in wind tunnel 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data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Understanding the origin of defects in additively manufactured 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components</a:t>
            </a:r>
            <a:endParaRPr lang="en-US" sz="2000" b="1" dirty="0" smtClean="0">
              <a:solidFill>
                <a:schemeClr val="bg2">
                  <a:lumMod val="9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337" y="969599"/>
            <a:ext cx="3354138" cy="1281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Knowledge Discovery in Databases</a:t>
            </a:r>
            <a:endParaRPr lang="en-US" b="1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Efficient analysis of mod-sim data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  <a:cs typeface="Times New Roman" panose="02020603050405020304" pitchFamily="18" charset="0"/>
              </a:rPr>
              <a:t>Detecting deviations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  <a:cs typeface="Times New Roman" panose="02020603050405020304" pitchFamily="18" charset="0"/>
              </a:rPr>
              <a:t>in travel 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  <a:cs typeface="Times New Roman" panose="02020603050405020304" pitchFamily="18" charset="0"/>
              </a:rPr>
              <a:t>patterns</a:t>
            </a:r>
            <a:endParaRPr lang="en-US" sz="2000" b="1" dirty="0" smtClean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8722" y="5341244"/>
            <a:ext cx="2640798" cy="1321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</a:t>
            </a:r>
            <a:endParaRPr lang="en-US" b="1" dirty="0">
              <a:solidFill>
                <a:schemeClr val="bg2">
                  <a:lumMod val="90000"/>
                </a:schemeClr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  <a:cs typeface="Times New Roman" panose="02020603050405020304" pitchFamily="18" charset="0"/>
              </a:rPr>
              <a:t>Exploring game theory</a:t>
            </a:r>
          </a:p>
          <a:p>
            <a:pPr marL="285750" indent="-285750">
              <a:lnSpc>
                <a:spcPct val="107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  <a:cs typeface="Times New Roman" panose="02020603050405020304" pitchFamily="18" charset="0"/>
              </a:rPr>
              <a:t>Methods for Autonomous Systems</a:t>
            </a:r>
            <a:endParaRPr lang="en-US" sz="2000" b="1" dirty="0" smtClean="0">
              <a:solidFill>
                <a:schemeClr val="bg2">
                  <a:lumMod val="90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2013-L-00691[1].jp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4395" y="3110637"/>
            <a:ext cx="914400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/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5" r="1467" b="15694"/>
          <a:stretch/>
        </p:blipFill>
        <p:spPr bwMode="auto">
          <a:xfrm>
            <a:off x="7357587" y="4830756"/>
            <a:ext cx="914400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/>
          <p:cNvPicPr>
            <a:picLocks/>
          </p:cNvPicPr>
          <p:nvPr/>
        </p:nvPicPr>
        <p:blipFill rotWithShape="1">
          <a:blip r:embed="rId6"/>
          <a:srcRect l="38278" r="371"/>
          <a:stretch/>
        </p:blipFill>
        <p:spPr>
          <a:xfrm>
            <a:off x="5717041" y="5361201"/>
            <a:ext cx="914400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240" y="4775748"/>
            <a:ext cx="912655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87177" y="1564284"/>
            <a:ext cx="914400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7041" y="988054"/>
            <a:ext cx="914400" cy="979821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9688" y="3110637"/>
            <a:ext cx="914313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8" name="Picture 27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7346905" y="1564284"/>
            <a:ext cx="914400" cy="914400"/>
          </a:xfrm>
          <a:prstGeom prst="ellipse">
            <a:avLst/>
          </a:prstGeom>
          <a:ln w="63500" cap="rnd">
            <a:solidFill>
              <a:srgbClr val="00508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2" name="Oval 31"/>
          <p:cNvSpPr/>
          <p:nvPr/>
        </p:nvSpPr>
        <p:spPr>
          <a:xfrm>
            <a:off x="4967660" y="2364466"/>
            <a:ext cx="2413163" cy="2406742"/>
          </a:xfrm>
          <a:prstGeom prst="ellipse">
            <a:avLst/>
          </a:prstGeom>
          <a:noFill/>
          <a:ln w="28575">
            <a:solidFill>
              <a:srgbClr val="005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Providing Value to NASA Researchers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63318" y="969599"/>
            <a:ext cx="3018569" cy="4184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Detecting delaminations and cracks in carbon fiber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Predicting pilot cognitive state during flight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Defining areas of operability for aircraft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Improving climate science reanalysis 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models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Classifying </a:t>
            </a:r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sensor output to characterize </a:t>
            </a: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dynamics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Complete missing data from noise in signal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4" name="Title 5"/>
          <p:cNvSpPr txBox="1">
            <a:spLocks/>
          </p:cNvSpPr>
          <p:nvPr/>
        </p:nvSpPr>
        <p:spPr>
          <a:xfrm>
            <a:off x="1285891" y="116075"/>
            <a:ext cx="9776697" cy="67368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Data Science Use Cases</a:t>
            </a:r>
            <a:br>
              <a:rPr lang="en-US" altLang="en-US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</a:br>
            <a:r>
              <a:rPr lang="en-US" altLang="en-US" sz="28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2014 - 2018</a:t>
            </a:r>
            <a:endParaRPr lang="en-US" sz="24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cxnSp>
        <p:nvCxnSpPr>
          <p:cNvPr id="43" name="Straight Connector 42"/>
          <p:cNvCxnSpPr>
            <a:stCxn id="19" idx="0"/>
            <a:endCxn id="32" idx="4"/>
          </p:cNvCxnSpPr>
          <p:nvPr/>
        </p:nvCxnSpPr>
        <p:spPr>
          <a:xfrm flipV="1">
            <a:off x="6174241" y="4771208"/>
            <a:ext cx="1" cy="5899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0342359" y="5759385"/>
            <a:ext cx="1739528" cy="30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E A M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>
          <a:xfrm>
            <a:off x="10344035" y="6140787"/>
            <a:ext cx="1739528" cy="305107"/>
          </a:xfrm>
          <a:prstGeom prst="roundRect">
            <a:avLst/>
          </a:prstGeom>
          <a:solidFill>
            <a:srgbClr val="B913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O N S U L T</a:t>
            </a:r>
            <a:endParaRPr lang="en-US" dirty="0"/>
          </a:p>
        </p:txBody>
      </p:sp>
      <p:sp>
        <p:nvSpPr>
          <p:cNvPr id="60" name="Rounded Rectangle 59"/>
          <p:cNvSpPr/>
          <p:nvPr/>
        </p:nvSpPr>
        <p:spPr>
          <a:xfrm>
            <a:off x="10344035" y="6504449"/>
            <a:ext cx="1739528" cy="305107"/>
          </a:xfrm>
          <a:prstGeom prst="roundRect">
            <a:avLst/>
          </a:prstGeom>
          <a:solidFill>
            <a:srgbClr val="00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3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8877" y="1850825"/>
            <a:ext cx="1752373" cy="1749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Convolutional Neural Network</a:t>
            </a:r>
          </a:p>
        </p:txBody>
      </p:sp>
      <p:sp>
        <p:nvSpPr>
          <p:cNvPr id="3" name="Oval 2"/>
          <p:cNvSpPr/>
          <p:nvPr/>
        </p:nvSpPr>
        <p:spPr>
          <a:xfrm>
            <a:off x="8828561" y="109949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Reinforcement Learning</a:t>
            </a:r>
          </a:p>
        </p:txBody>
      </p:sp>
      <p:sp>
        <p:nvSpPr>
          <p:cNvPr id="4" name="Oval 3"/>
          <p:cNvSpPr/>
          <p:nvPr/>
        </p:nvSpPr>
        <p:spPr>
          <a:xfrm>
            <a:off x="6382065" y="438212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Random Forests</a:t>
            </a:r>
          </a:p>
        </p:txBody>
      </p:sp>
      <p:sp>
        <p:nvSpPr>
          <p:cNvPr id="5" name="Oval 4"/>
          <p:cNvSpPr/>
          <p:nvPr/>
        </p:nvSpPr>
        <p:spPr>
          <a:xfrm>
            <a:off x="6898763" y="59561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Ensemble Learning</a:t>
            </a:r>
          </a:p>
        </p:txBody>
      </p:sp>
      <p:sp>
        <p:nvSpPr>
          <p:cNvPr id="6" name="Oval 5"/>
          <p:cNvSpPr/>
          <p:nvPr/>
        </p:nvSpPr>
        <p:spPr>
          <a:xfrm>
            <a:off x="8433270" y="4996398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Active Learning</a:t>
            </a:r>
          </a:p>
        </p:txBody>
      </p:sp>
      <p:sp>
        <p:nvSpPr>
          <p:cNvPr id="7" name="Oval 6"/>
          <p:cNvSpPr/>
          <p:nvPr/>
        </p:nvSpPr>
        <p:spPr>
          <a:xfrm>
            <a:off x="10128823" y="2967337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Logistic Regression for Small Datasets</a:t>
            </a:r>
          </a:p>
        </p:txBody>
      </p:sp>
      <p:sp>
        <p:nvSpPr>
          <p:cNvPr id="8" name="Oval 7"/>
          <p:cNvSpPr/>
          <p:nvPr/>
        </p:nvSpPr>
        <p:spPr>
          <a:xfrm>
            <a:off x="4223875" y="4935177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Sequential Pattern Mining</a:t>
            </a:r>
          </a:p>
        </p:txBody>
      </p:sp>
      <p:sp>
        <p:nvSpPr>
          <p:cNvPr id="10" name="Oval 9"/>
          <p:cNvSpPr/>
          <p:nvPr/>
        </p:nvSpPr>
        <p:spPr>
          <a:xfrm>
            <a:off x="732977" y="301683"/>
            <a:ext cx="1255428" cy="1262480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Materials</a:t>
            </a:r>
          </a:p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Testing</a:t>
            </a:r>
          </a:p>
        </p:txBody>
      </p:sp>
      <p:sp>
        <p:nvSpPr>
          <p:cNvPr id="13" name="Oval 12"/>
          <p:cNvSpPr/>
          <p:nvPr/>
        </p:nvSpPr>
        <p:spPr>
          <a:xfrm>
            <a:off x="732977" y="5541258"/>
            <a:ext cx="1255428" cy="1262480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Cloud Fraction Models</a:t>
            </a:r>
          </a:p>
        </p:txBody>
      </p:sp>
      <p:sp>
        <p:nvSpPr>
          <p:cNvPr id="14" name="Oval 13"/>
          <p:cNvSpPr/>
          <p:nvPr/>
        </p:nvSpPr>
        <p:spPr>
          <a:xfrm>
            <a:off x="2837248" y="1932158"/>
            <a:ext cx="1386627" cy="1312193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  <a:latin typeface="Calibri Light" panose="020F0302020204030204"/>
              </a:rPr>
              <a:t>Defect Detection in Parts</a:t>
            </a:r>
          </a:p>
        </p:txBody>
      </p:sp>
      <p:sp>
        <p:nvSpPr>
          <p:cNvPr id="15" name="Oval 14"/>
          <p:cNvSpPr/>
          <p:nvPr/>
        </p:nvSpPr>
        <p:spPr>
          <a:xfrm>
            <a:off x="1968415" y="3817676"/>
            <a:ext cx="1752373" cy="1749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Feed-forward Neural Network</a:t>
            </a:r>
          </a:p>
        </p:txBody>
      </p:sp>
      <p:sp>
        <p:nvSpPr>
          <p:cNvPr id="16" name="Oval 15"/>
          <p:cNvSpPr/>
          <p:nvPr/>
        </p:nvSpPr>
        <p:spPr>
          <a:xfrm>
            <a:off x="4343545" y="824536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Statistical Algorithms</a:t>
            </a:r>
          </a:p>
        </p:txBody>
      </p:sp>
      <p:sp>
        <p:nvSpPr>
          <p:cNvPr id="17" name="Oval 16"/>
          <p:cNvSpPr/>
          <p:nvPr/>
        </p:nvSpPr>
        <p:spPr>
          <a:xfrm>
            <a:off x="117055" y="3909682"/>
            <a:ext cx="1255428" cy="1262480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SLS Booster Database</a:t>
            </a:r>
          </a:p>
        </p:txBody>
      </p:sp>
      <p:sp>
        <p:nvSpPr>
          <p:cNvPr id="18" name="Oval 17"/>
          <p:cNvSpPr/>
          <p:nvPr/>
        </p:nvSpPr>
        <p:spPr>
          <a:xfrm>
            <a:off x="10722399" y="5280184"/>
            <a:ext cx="1255428" cy="1262480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Inlet Unstart</a:t>
            </a:r>
          </a:p>
        </p:txBody>
      </p:sp>
      <p:sp>
        <p:nvSpPr>
          <p:cNvPr id="19" name="Oval 18"/>
          <p:cNvSpPr/>
          <p:nvPr/>
        </p:nvSpPr>
        <p:spPr>
          <a:xfrm>
            <a:off x="8338767" y="3290475"/>
            <a:ext cx="1255428" cy="1262480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SansEC Sensors</a:t>
            </a:r>
          </a:p>
        </p:txBody>
      </p:sp>
      <p:sp>
        <p:nvSpPr>
          <p:cNvPr id="20" name="Oval 19"/>
          <p:cNvSpPr/>
          <p:nvPr/>
        </p:nvSpPr>
        <p:spPr>
          <a:xfrm>
            <a:off x="10694212" y="793112"/>
            <a:ext cx="1311802" cy="1293465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Calibri Light" panose="020F0302020204030204"/>
              </a:rPr>
              <a:t>ATTRACTOR</a:t>
            </a:r>
          </a:p>
        </p:txBody>
      </p:sp>
      <p:sp>
        <p:nvSpPr>
          <p:cNvPr id="22" name="Oval 21"/>
          <p:cNvSpPr/>
          <p:nvPr/>
        </p:nvSpPr>
        <p:spPr>
          <a:xfrm>
            <a:off x="4195820" y="3148482"/>
            <a:ext cx="1424879" cy="1343384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Aeroelastic Flutter;  OCFO Travel Scorecard</a:t>
            </a:r>
          </a:p>
        </p:txBody>
      </p:sp>
      <p:sp>
        <p:nvSpPr>
          <p:cNvPr id="23" name="Oval 22"/>
          <p:cNvSpPr/>
          <p:nvPr/>
        </p:nvSpPr>
        <p:spPr>
          <a:xfrm>
            <a:off x="6386103" y="2651912"/>
            <a:ext cx="1424879" cy="1343384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Crew Cognitive State</a:t>
            </a:r>
          </a:p>
        </p:txBody>
      </p:sp>
      <p:cxnSp>
        <p:nvCxnSpPr>
          <p:cNvPr id="25" name="Straight Connector 24"/>
          <p:cNvCxnSpPr>
            <a:stCxn id="10" idx="4"/>
            <a:endCxn id="2" idx="0"/>
          </p:cNvCxnSpPr>
          <p:nvPr/>
        </p:nvCxnSpPr>
        <p:spPr>
          <a:xfrm>
            <a:off x="1360691" y="1564163"/>
            <a:ext cx="154373" cy="28666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6"/>
            <a:endCxn id="14" idx="2"/>
          </p:cNvCxnSpPr>
          <p:nvPr/>
        </p:nvCxnSpPr>
        <p:spPr>
          <a:xfrm flipV="1">
            <a:off x="2391250" y="2588255"/>
            <a:ext cx="445998" cy="13709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17" idx="6"/>
          </p:cNvCxnSpPr>
          <p:nvPr/>
        </p:nvCxnSpPr>
        <p:spPr>
          <a:xfrm flipH="1" flipV="1">
            <a:off x="1372483" y="4540922"/>
            <a:ext cx="595932" cy="15127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3"/>
            <a:endCxn id="13" idx="7"/>
          </p:cNvCxnSpPr>
          <p:nvPr/>
        </p:nvCxnSpPr>
        <p:spPr>
          <a:xfrm flipH="1">
            <a:off x="1804552" y="5310577"/>
            <a:ext cx="420492" cy="41556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6" idx="4"/>
            <a:endCxn id="22" idx="0"/>
          </p:cNvCxnSpPr>
          <p:nvPr/>
        </p:nvCxnSpPr>
        <p:spPr>
          <a:xfrm flipH="1">
            <a:off x="4908260" y="2631876"/>
            <a:ext cx="317654" cy="51660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6"/>
            <a:endCxn id="22" idx="3"/>
          </p:cNvCxnSpPr>
          <p:nvPr/>
        </p:nvCxnSpPr>
        <p:spPr>
          <a:xfrm flipV="1">
            <a:off x="3720788" y="4295132"/>
            <a:ext cx="683701" cy="39706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6" idx="4"/>
            <a:endCxn id="23" idx="1"/>
          </p:cNvCxnSpPr>
          <p:nvPr/>
        </p:nvCxnSpPr>
        <p:spPr>
          <a:xfrm>
            <a:off x="5225914" y="2631876"/>
            <a:ext cx="1368858" cy="21677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4"/>
            <a:endCxn id="23" idx="7"/>
          </p:cNvCxnSpPr>
          <p:nvPr/>
        </p:nvCxnSpPr>
        <p:spPr>
          <a:xfrm flipH="1">
            <a:off x="7602313" y="2402951"/>
            <a:ext cx="178819" cy="44569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8" idx="0"/>
            <a:endCxn id="22" idx="4"/>
          </p:cNvCxnSpPr>
          <p:nvPr/>
        </p:nvCxnSpPr>
        <p:spPr>
          <a:xfrm flipH="1" flipV="1">
            <a:off x="4908260" y="4491866"/>
            <a:ext cx="197984" cy="44331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7"/>
            <a:endCxn id="23" idx="3"/>
          </p:cNvCxnSpPr>
          <p:nvPr/>
        </p:nvCxnSpPr>
        <p:spPr>
          <a:xfrm flipV="1">
            <a:off x="5730172" y="3798562"/>
            <a:ext cx="864600" cy="14012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" idx="0"/>
            <a:endCxn id="23" idx="4"/>
          </p:cNvCxnSpPr>
          <p:nvPr/>
        </p:nvCxnSpPr>
        <p:spPr>
          <a:xfrm flipH="1" flipV="1">
            <a:off x="7098543" y="3995296"/>
            <a:ext cx="165891" cy="38682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7"/>
            <a:endCxn id="19" idx="3"/>
          </p:cNvCxnSpPr>
          <p:nvPr/>
        </p:nvCxnSpPr>
        <p:spPr>
          <a:xfrm flipV="1">
            <a:off x="7888362" y="4368069"/>
            <a:ext cx="634258" cy="27873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0"/>
            <a:endCxn id="19" idx="4"/>
          </p:cNvCxnSpPr>
          <p:nvPr/>
        </p:nvCxnSpPr>
        <p:spPr>
          <a:xfrm flipH="1" flipV="1">
            <a:off x="8966481" y="4552955"/>
            <a:ext cx="349158" cy="44344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" idx="6"/>
            <a:endCxn id="18" idx="2"/>
          </p:cNvCxnSpPr>
          <p:nvPr/>
        </p:nvCxnSpPr>
        <p:spPr>
          <a:xfrm>
            <a:off x="10198007" y="5900068"/>
            <a:ext cx="524392" cy="1135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7" idx="4"/>
            <a:endCxn id="18" idx="0"/>
          </p:cNvCxnSpPr>
          <p:nvPr/>
        </p:nvCxnSpPr>
        <p:spPr>
          <a:xfrm>
            <a:off x="11011192" y="4774677"/>
            <a:ext cx="338921" cy="50550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" idx="4"/>
            <a:endCxn id="19" idx="7"/>
          </p:cNvCxnSpPr>
          <p:nvPr/>
        </p:nvCxnSpPr>
        <p:spPr>
          <a:xfrm flipH="1">
            <a:off x="9410342" y="2906831"/>
            <a:ext cx="300588" cy="5685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" idx="6"/>
            <a:endCxn id="20" idx="3"/>
          </p:cNvCxnSpPr>
          <p:nvPr/>
        </p:nvCxnSpPr>
        <p:spPr>
          <a:xfrm flipV="1">
            <a:off x="10593298" y="1897153"/>
            <a:ext cx="293023" cy="10600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6"/>
            <a:endCxn id="16" idx="2"/>
          </p:cNvCxnSpPr>
          <p:nvPr/>
        </p:nvCxnSpPr>
        <p:spPr>
          <a:xfrm>
            <a:off x="1988405" y="932923"/>
            <a:ext cx="2355140" cy="79528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563880" cy="563880"/>
          </a:xfrm>
          <a:prstGeom prst="rect">
            <a:avLst/>
          </a:prstGeom>
        </p:spPr>
      </p:pic>
      <p:sp>
        <p:nvSpPr>
          <p:cNvPr id="60" name="Title 5"/>
          <p:cNvSpPr txBox="1">
            <a:spLocks/>
          </p:cNvSpPr>
          <p:nvPr/>
        </p:nvSpPr>
        <p:spPr>
          <a:xfrm>
            <a:off x="1385648" y="10167"/>
            <a:ext cx="9420704" cy="37408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600" dirty="0" smtClean="0">
                <a:solidFill>
                  <a:schemeClr val="tx1"/>
                </a:solidFill>
              </a:rPr>
              <a:t>	</a:t>
            </a:r>
            <a:r>
              <a:rPr lang="en-US" altLang="en-US" sz="3600" dirty="0" smtClean="0">
                <a:solidFill>
                  <a:srgbClr val="FFC000"/>
                </a:solidFill>
              </a:rPr>
              <a:t>Methods for Machine Learning Use Cases</a:t>
            </a:r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444" y="85209"/>
            <a:ext cx="484232" cy="40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638877" y="1850825"/>
            <a:ext cx="1752373" cy="1749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Convolutional Neural Network</a:t>
            </a:r>
          </a:p>
        </p:txBody>
      </p:sp>
      <p:sp>
        <p:nvSpPr>
          <p:cNvPr id="3" name="Oval 2"/>
          <p:cNvSpPr/>
          <p:nvPr/>
        </p:nvSpPr>
        <p:spPr>
          <a:xfrm>
            <a:off x="8828561" y="109949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Reinforcement Learning</a:t>
            </a:r>
          </a:p>
        </p:txBody>
      </p:sp>
      <p:sp>
        <p:nvSpPr>
          <p:cNvPr id="4" name="Oval 3"/>
          <p:cNvSpPr/>
          <p:nvPr/>
        </p:nvSpPr>
        <p:spPr>
          <a:xfrm>
            <a:off x="6382065" y="438212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Random Forests</a:t>
            </a:r>
          </a:p>
        </p:txBody>
      </p:sp>
      <p:sp>
        <p:nvSpPr>
          <p:cNvPr id="5" name="Oval 4"/>
          <p:cNvSpPr/>
          <p:nvPr/>
        </p:nvSpPr>
        <p:spPr>
          <a:xfrm>
            <a:off x="6898763" y="595611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Ensemble Learning</a:t>
            </a:r>
          </a:p>
        </p:txBody>
      </p:sp>
      <p:sp>
        <p:nvSpPr>
          <p:cNvPr id="6" name="Oval 5"/>
          <p:cNvSpPr/>
          <p:nvPr/>
        </p:nvSpPr>
        <p:spPr>
          <a:xfrm>
            <a:off x="8433270" y="4996398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Active Learning</a:t>
            </a:r>
          </a:p>
        </p:txBody>
      </p:sp>
      <p:sp>
        <p:nvSpPr>
          <p:cNvPr id="7" name="Oval 6"/>
          <p:cNvSpPr/>
          <p:nvPr/>
        </p:nvSpPr>
        <p:spPr>
          <a:xfrm>
            <a:off x="10128823" y="2967337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Logistic Regression for Small Datasets</a:t>
            </a:r>
          </a:p>
        </p:txBody>
      </p:sp>
      <p:sp>
        <p:nvSpPr>
          <p:cNvPr id="8" name="Oval 7"/>
          <p:cNvSpPr/>
          <p:nvPr/>
        </p:nvSpPr>
        <p:spPr>
          <a:xfrm>
            <a:off x="4223875" y="4935177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Sequential Pattern Mining</a:t>
            </a:r>
          </a:p>
        </p:txBody>
      </p:sp>
      <p:sp>
        <p:nvSpPr>
          <p:cNvPr id="10" name="Oval 9"/>
          <p:cNvSpPr/>
          <p:nvPr/>
        </p:nvSpPr>
        <p:spPr>
          <a:xfrm>
            <a:off x="732977" y="301683"/>
            <a:ext cx="1255428" cy="12624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Materials</a:t>
            </a:r>
          </a:p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Testing</a:t>
            </a:r>
          </a:p>
        </p:txBody>
      </p:sp>
      <p:sp>
        <p:nvSpPr>
          <p:cNvPr id="13" name="Oval 12"/>
          <p:cNvSpPr/>
          <p:nvPr/>
        </p:nvSpPr>
        <p:spPr>
          <a:xfrm>
            <a:off x="732977" y="5541258"/>
            <a:ext cx="1255428" cy="12624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Cloud Fraction Models</a:t>
            </a:r>
          </a:p>
        </p:txBody>
      </p:sp>
      <p:sp>
        <p:nvSpPr>
          <p:cNvPr id="14" name="Oval 13"/>
          <p:cNvSpPr/>
          <p:nvPr/>
        </p:nvSpPr>
        <p:spPr>
          <a:xfrm>
            <a:off x="2837248" y="1932158"/>
            <a:ext cx="1386627" cy="13121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prstClr val="white"/>
                </a:solidFill>
                <a:latin typeface="Calibri Light" panose="020F0302020204030204"/>
              </a:rPr>
              <a:t>Defect Detection in Parts</a:t>
            </a:r>
          </a:p>
        </p:txBody>
      </p:sp>
      <p:sp>
        <p:nvSpPr>
          <p:cNvPr id="15" name="Oval 14"/>
          <p:cNvSpPr/>
          <p:nvPr/>
        </p:nvSpPr>
        <p:spPr>
          <a:xfrm>
            <a:off x="1968415" y="3817676"/>
            <a:ext cx="1752373" cy="1749042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Feed-forward Neural Network</a:t>
            </a:r>
          </a:p>
        </p:txBody>
      </p:sp>
      <p:sp>
        <p:nvSpPr>
          <p:cNvPr id="16" name="Oval 15"/>
          <p:cNvSpPr/>
          <p:nvPr/>
        </p:nvSpPr>
        <p:spPr>
          <a:xfrm>
            <a:off x="4343545" y="824536"/>
            <a:ext cx="1764737" cy="180734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Statistical Algorithms</a:t>
            </a:r>
          </a:p>
        </p:txBody>
      </p:sp>
      <p:sp>
        <p:nvSpPr>
          <p:cNvPr id="17" name="Oval 16"/>
          <p:cNvSpPr/>
          <p:nvPr/>
        </p:nvSpPr>
        <p:spPr>
          <a:xfrm>
            <a:off x="117055" y="3909682"/>
            <a:ext cx="1255428" cy="12624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SLS Booster Database</a:t>
            </a:r>
          </a:p>
        </p:txBody>
      </p:sp>
      <p:sp>
        <p:nvSpPr>
          <p:cNvPr id="18" name="Oval 17"/>
          <p:cNvSpPr/>
          <p:nvPr/>
        </p:nvSpPr>
        <p:spPr>
          <a:xfrm>
            <a:off x="10722399" y="5280184"/>
            <a:ext cx="1255428" cy="12624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Inlet Unstart</a:t>
            </a:r>
          </a:p>
        </p:txBody>
      </p:sp>
      <p:sp>
        <p:nvSpPr>
          <p:cNvPr id="19" name="Oval 18"/>
          <p:cNvSpPr/>
          <p:nvPr/>
        </p:nvSpPr>
        <p:spPr>
          <a:xfrm>
            <a:off x="8338767" y="3290475"/>
            <a:ext cx="1255428" cy="126248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SansEC Sensors</a:t>
            </a:r>
          </a:p>
        </p:txBody>
      </p:sp>
      <p:sp>
        <p:nvSpPr>
          <p:cNvPr id="20" name="Oval 19"/>
          <p:cNvSpPr/>
          <p:nvPr/>
        </p:nvSpPr>
        <p:spPr>
          <a:xfrm>
            <a:off x="10694212" y="793112"/>
            <a:ext cx="1311802" cy="1293465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prstClr val="white"/>
                </a:solidFill>
                <a:latin typeface="Calibri Light" panose="020F0302020204030204"/>
              </a:rPr>
              <a:t>ATTRACTOR</a:t>
            </a:r>
          </a:p>
        </p:txBody>
      </p:sp>
      <p:sp>
        <p:nvSpPr>
          <p:cNvPr id="22" name="Oval 21"/>
          <p:cNvSpPr/>
          <p:nvPr/>
        </p:nvSpPr>
        <p:spPr>
          <a:xfrm>
            <a:off x="4195820" y="3148482"/>
            <a:ext cx="1424879" cy="1343384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Aeroelastic Flutter; OCFO Travel Scorecard</a:t>
            </a:r>
          </a:p>
        </p:txBody>
      </p:sp>
      <p:sp>
        <p:nvSpPr>
          <p:cNvPr id="23" name="Oval 22"/>
          <p:cNvSpPr/>
          <p:nvPr/>
        </p:nvSpPr>
        <p:spPr>
          <a:xfrm>
            <a:off x="6386103" y="2651912"/>
            <a:ext cx="1424879" cy="1343384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prstClr val="white"/>
                </a:solidFill>
                <a:latin typeface="Calibri Light" panose="020F0302020204030204"/>
              </a:rPr>
              <a:t>Crew Cognitive State</a:t>
            </a:r>
          </a:p>
        </p:txBody>
      </p:sp>
      <p:cxnSp>
        <p:nvCxnSpPr>
          <p:cNvPr id="25" name="Straight Connector 24"/>
          <p:cNvCxnSpPr>
            <a:stCxn id="10" idx="4"/>
            <a:endCxn id="2" idx="0"/>
          </p:cNvCxnSpPr>
          <p:nvPr/>
        </p:nvCxnSpPr>
        <p:spPr>
          <a:xfrm>
            <a:off x="1360691" y="1564163"/>
            <a:ext cx="154373" cy="28666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6"/>
            <a:endCxn id="14" idx="2"/>
          </p:cNvCxnSpPr>
          <p:nvPr/>
        </p:nvCxnSpPr>
        <p:spPr>
          <a:xfrm flipV="1">
            <a:off x="2391250" y="2588255"/>
            <a:ext cx="445998" cy="13709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5" idx="2"/>
            <a:endCxn id="17" idx="6"/>
          </p:cNvCxnSpPr>
          <p:nvPr/>
        </p:nvCxnSpPr>
        <p:spPr>
          <a:xfrm flipH="1" flipV="1">
            <a:off x="1372483" y="4540922"/>
            <a:ext cx="595932" cy="15127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3"/>
            <a:endCxn id="13" idx="7"/>
          </p:cNvCxnSpPr>
          <p:nvPr/>
        </p:nvCxnSpPr>
        <p:spPr>
          <a:xfrm flipH="1">
            <a:off x="1804552" y="5310577"/>
            <a:ext cx="420492" cy="41556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6" idx="4"/>
            <a:endCxn id="22" idx="0"/>
          </p:cNvCxnSpPr>
          <p:nvPr/>
        </p:nvCxnSpPr>
        <p:spPr>
          <a:xfrm flipH="1">
            <a:off x="4908260" y="2631876"/>
            <a:ext cx="317654" cy="51660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6"/>
            <a:endCxn id="22" idx="3"/>
          </p:cNvCxnSpPr>
          <p:nvPr/>
        </p:nvCxnSpPr>
        <p:spPr>
          <a:xfrm flipV="1">
            <a:off x="3720788" y="4295132"/>
            <a:ext cx="683701" cy="39706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16" idx="4"/>
            <a:endCxn id="23" idx="1"/>
          </p:cNvCxnSpPr>
          <p:nvPr/>
        </p:nvCxnSpPr>
        <p:spPr>
          <a:xfrm>
            <a:off x="5225914" y="2631876"/>
            <a:ext cx="1368858" cy="21677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4"/>
            <a:endCxn id="23" idx="7"/>
          </p:cNvCxnSpPr>
          <p:nvPr/>
        </p:nvCxnSpPr>
        <p:spPr>
          <a:xfrm flipH="1">
            <a:off x="7602313" y="2402951"/>
            <a:ext cx="178819" cy="44569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8" idx="0"/>
            <a:endCxn id="22" idx="4"/>
          </p:cNvCxnSpPr>
          <p:nvPr/>
        </p:nvCxnSpPr>
        <p:spPr>
          <a:xfrm flipH="1" flipV="1">
            <a:off x="4908260" y="4491866"/>
            <a:ext cx="197984" cy="44331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8" idx="7"/>
            <a:endCxn id="23" idx="3"/>
          </p:cNvCxnSpPr>
          <p:nvPr/>
        </p:nvCxnSpPr>
        <p:spPr>
          <a:xfrm flipV="1">
            <a:off x="5730172" y="3798562"/>
            <a:ext cx="864600" cy="14012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" idx="0"/>
            <a:endCxn id="23" idx="4"/>
          </p:cNvCxnSpPr>
          <p:nvPr/>
        </p:nvCxnSpPr>
        <p:spPr>
          <a:xfrm flipH="1" flipV="1">
            <a:off x="7098543" y="3995296"/>
            <a:ext cx="165891" cy="38682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7"/>
            <a:endCxn id="19" idx="3"/>
          </p:cNvCxnSpPr>
          <p:nvPr/>
        </p:nvCxnSpPr>
        <p:spPr>
          <a:xfrm flipV="1">
            <a:off x="7888362" y="4368069"/>
            <a:ext cx="634258" cy="27873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6" idx="0"/>
            <a:endCxn id="19" idx="4"/>
          </p:cNvCxnSpPr>
          <p:nvPr/>
        </p:nvCxnSpPr>
        <p:spPr>
          <a:xfrm flipH="1" flipV="1">
            <a:off x="8966481" y="4552955"/>
            <a:ext cx="349158" cy="44344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6" idx="6"/>
            <a:endCxn id="18" idx="2"/>
          </p:cNvCxnSpPr>
          <p:nvPr/>
        </p:nvCxnSpPr>
        <p:spPr>
          <a:xfrm>
            <a:off x="10198007" y="5900068"/>
            <a:ext cx="524392" cy="11356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7" idx="4"/>
            <a:endCxn id="18" idx="0"/>
          </p:cNvCxnSpPr>
          <p:nvPr/>
        </p:nvCxnSpPr>
        <p:spPr>
          <a:xfrm>
            <a:off x="11011192" y="4774677"/>
            <a:ext cx="338921" cy="50550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" idx="4"/>
            <a:endCxn id="19" idx="7"/>
          </p:cNvCxnSpPr>
          <p:nvPr/>
        </p:nvCxnSpPr>
        <p:spPr>
          <a:xfrm flipH="1">
            <a:off x="9410342" y="2906831"/>
            <a:ext cx="300588" cy="5685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3" idx="6"/>
            <a:endCxn id="20" idx="3"/>
          </p:cNvCxnSpPr>
          <p:nvPr/>
        </p:nvCxnSpPr>
        <p:spPr>
          <a:xfrm flipV="1">
            <a:off x="10593298" y="1897153"/>
            <a:ext cx="293023" cy="10600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10" idx="6"/>
            <a:endCxn id="16" idx="2"/>
          </p:cNvCxnSpPr>
          <p:nvPr/>
        </p:nvCxnSpPr>
        <p:spPr>
          <a:xfrm>
            <a:off x="1988405" y="932923"/>
            <a:ext cx="2355140" cy="79528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563880" cy="563880"/>
          </a:xfrm>
          <a:prstGeom prst="rect">
            <a:avLst/>
          </a:prstGeom>
        </p:spPr>
      </p:pic>
      <p:sp>
        <p:nvSpPr>
          <p:cNvPr id="60" name="Title 5"/>
          <p:cNvSpPr txBox="1">
            <a:spLocks/>
          </p:cNvSpPr>
          <p:nvPr/>
        </p:nvSpPr>
        <p:spPr>
          <a:xfrm>
            <a:off x="1385648" y="10167"/>
            <a:ext cx="9420704" cy="37408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en-US" sz="3600" dirty="0" smtClean="0">
                <a:solidFill>
                  <a:schemeClr val="tx1"/>
                </a:solidFill>
              </a:rPr>
              <a:t>	</a:t>
            </a:r>
            <a:r>
              <a:rPr lang="en-US" altLang="en-US" sz="3300" dirty="0" smtClean="0">
                <a:solidFill>
                  <a:srgbClr val="FFC000"/>
                </a:solidFill>
              </a:rPr>
              <a:t>Methods for Machine Learning Use Cases</a:t>
            </a:r>
            <a:endParaRPr lang="en-US" sz="3300" dirty="0">
              <a:solidFill>
                <a:srgbClr val="FFC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67833" y="3148482"/>
            <a:ext cx="2115879" cy="32687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Caffe, TensorFlow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821528" y="5171637"/>
            <a:ext cx="2115879" cy="32687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R, Python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3832564" y="2118721"/>
            <a:ext cx="2629876" cy="31282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R, Python, C++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4009147" y="6282915"/>
            <a:ext cx="2115879" cy="32687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710386" y="1867079"/>
            <a:ext cx="2067718" cy="31559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Python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338767" y="2446604"/>
            <a:ext cx="2673043" cy="2919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Python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0100596" y="4332784"/>
            <a:ext cx="1821189" cy="34929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R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979116" y="6350619"/>
            <a:ext cx="2673043" cy="291903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R, Python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6177082" y="5673917"/>
            <a:ext cx="2067718" cy="31559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MATLAB, Python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7924" y="80754"/>
            <a:ext cx="487722" cy="4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6" y="83127"/>
            <a:ext cx="864476" cy="864476"/>
          </a:xfrm>
          <a:prstGeom prst="rect">
            <a:avLst/>
          </a:prstGeom>
        </p:spPr>
      </p:pic>
      <p:sp>
        <p:nvSpPr>
          <p:cNvPr id="6" name="Shape 170"/>
          <p:cNvSpPr txBox="1"/>
          <p:nvPr/>
        </p:nvSpPr>
        <p:spPr>
          <a:xfrm>
            <a:off x="2564691" y="223015"/>
            <a:ext cx="6858000" cy="584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algn="ctr"/>
            <a:r>
              <a:rPr lang="en-US" sz="32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 pitchFamily="34" charset="0"/>
              </a:rPr>
              <a:t>Final Thoughts</a:t>
            </a:r>
            <a:endParaRPr lang="en-US" sz="3200" dirty="0">
              <a:solidFill>
                <a:schemeClr val="bg2">
                  <a:lumMod val="90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7483" y="1880770"/>
            <a:ext cx="99650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Team now has more than four years of experience in working complex aerospace 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Actively supporting Center and Agency strategies to embrace and advance machine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Assessing and recommending software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bg2">
                  <a:lumMod val="90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Recognizing the hurdles in initial investment for the platforms needed for NASA’s mission, and recommending an optimal path forward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342359" y="5759385"/>
            <a:ext cx="1739528" cy="30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E A M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0344035" y="6140787"/>
            <a:ext cx="1739528" cy="305107"/>
          </a:xfrm>
          <a:prstGeom prst="roundRect">
            <a:avLst/>
          </a:prstGeom>
          <a:solidFill>
            <a:srgbClr val="B913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O N S U L 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0344035" y="6504449"/>
            <a:ext cx="1739528" cy="305107"/>
          </a:xfrm>
          <a:prstGeom prst="roundRect">
            <a:avLst/>
          </a:prstGeom>
          <a:solidFill>
            <a:srgbClr val="00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17175"/>
            <a:ext cx="11898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2">
                    <a:lumMod val="90000"/>
                  </a:schemeClr>
                </a:solidFill>
              </a:rPr>
              <a:t>Questions?</a:t>
            </a:r>
            <a:endParaRPr lang="en-US" sz="4000" b="1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1162051" y="301633"/>
            <a:ext cx="9855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bg2">
                    <a:lumMod val="90000"/>
                  </a:schemeClr>
                </a:solidFill>
                <a:latin typeface="Helvetica 65 Medium" charset="0"/>
              </a:rPr>
              <a:t>L  A  N  G  L  E  Y     R  E  S  E  A  R  C H     C  E  N  T  E  R</a:t>
            </a:r>
            <a:endParaRPr lang="en-US" sz="1800" dirty="0">
              <a:solidFill>
                <a:schemeClr val="bg2">
                  <a:lumMod val="90000"/>
                </a:schemeClr>
              </a:solidFill>
              <a:latin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40013" y="626241"/>
            <a:ext cx="929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Data Science Team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3473" y="3639828"/>
            <a:ext cx="3786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Ed McLarney</a:t>
            </a:r>
          </a:p>
          <a:p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Associate CIO for Technology &amp; Innovation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OCIO Data Science Team Strategic Lead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63473" y="5568769"/>
            <a:ext cx="4101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Andy Ramlatchan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Senior Computer Scientist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OCIO Data Science Team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3473" y="4604298"/>
            <a:ext cx="41017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Jeremy Yagle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AST, Data Analysis</a:t>
            </a:r>
          </a:p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Calibri Light" panose="020F0302020204030204"/>
              </a:rPr>
              <a:t>OCIO Data Science Team Technical Lead</a:t>
            </a:r>
          </a:p>
        </p:txBody>
      </p:sp>
    </p:spTree>
    <p:extLst>
      <p:ext uri="{BB962C8B-B14F-4D97-AF65-F5344CB8AC3E}">
        <p14:creationId xmlns:p14="http://schemas.microsoft.com/office/powerpoint/2010/main" val="33896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98983717"/>
              </p:ext>
            </p:extLst>
          </p:nvPr>
        </p:nvGraphicFramePr>
        <p:xfrm>
          <a:off x="4277076" y="2232212"/>
          <a:ext cx="6511847" cy="4421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6325985" y="5686031"/>
            <a:ext cx="5780632" cy="49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800"/>
              </a:spcAft>
            </a:pP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Artificial Intelligence will enable </a:t>
            </a:r>
            <a:r>
              <a:rPr lang="en-US" altLang="en-US" sz="1600" b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Virtual Research </a:t>
            </a:r>
            <a:r>
              <a:rPr lang="en-US" altLang="en-US" sz="1600" b="1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&amp; Design </a:t>
            </a:r>
            <a:r>
              <a:rPr lang="en-US" altLang="en-US" sz="1600" b="1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Partners </a:t>
            </a: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 help NASA achieve greater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scientific </a:t>
            </a: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discoveries </a:t>
            </a:r>
            <a:r>
              <a:rPr lang="en-US" altLang="en-US" sz="16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design optimizations</a:t>
            </a:r>
            <a:endParaRPr lang="en-US" altLang="en-US" sz="11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6363" y="62386"/>
            <a:ext cx="929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</a:rPr>
              <a:t>OCIO Data Science Strategy</a:t>
            </a:r>
            <a:endParaRPr lang="en-US" sz="3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086" y="889320"/>
            <a:ext cx="2699150" cy="2256338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15780732"/>
              </p:ext>
            </p:extLst>
          </p:nvPr>
        </p:nvGraphicFramePr>
        <p:xfrm>
          <a:off x="-274078" y="762368"/>
          <a:ext cx="6266750" cy="4994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385721" y="1106739"/>
            <a:ext cx="1872745" cy="53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Capture and curation of experimental, computational, and text data ensures accuracy</a:t>
            </a:r>
            <a:endParaRPr kumimoji="0" lang="en-US" altLang="en-US" sz="1600" u="none" strike="noStrike" cap="none" normalizeH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98997" y="2506460"/>
            <a:ext cx="1347366" cy="53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Effective data management supports discoveries within and across domains </a:t>
            </a:r>
            <a:endParaRPr kumimoji="0" lang="en-US" altLang="en-US" sz="1600" strike="noStrike" cap="none" normalizeH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46570" y="5752554"/>
            <a:ext cx="3327398" cy="53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Data-driven methods assist experts with interpretation, prediction, monitoring, and surrogate modeling </a:t>
            </a:r>
            <a:endParaRPr kumimoji="0" lang="en-US" altLang="en-US" sz="1600" u="none" strike="noStrike" cap="none" normalizeH="0" dirty="0" smtClean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9078" y="3145658"/>
            <a:ext cx="276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balanced approach to teaming, consultation, and education, to grow an embedded digitally-enabled workforce at Langley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3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14681" y="460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Data Science Team Composition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90558463"/>
              </p:ext>
            </p:extLst>
          </p:nvPr>
        </p:nvGraphicFramePr>
        <p:xfrm>
          <a:off x="3805241" y="2882718"/>
          <a:ext cx="4635460" cy="3571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65902" y="718912"/>
            <a:ext cx="11229272" cy="73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ts val="800"/>
              </a:spcAft>
            </a:pPr>
            <a:r>
              <a:rPr lang="en-US" altLang="en-US" sz="2000" dirty="0" smtClean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Effective teaming to solve problems in complex NASA domains 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800"/>
              </a:spcAft>
            </a:pPr>
            <a:endParaRPr lang="en-US" altLang="en-US" sz="1600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722" y="4915056"/>
            <a:ext cx="738121" cy="617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930" y="1682215"/>
            <a:ext cx="27837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Our team background: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Applied Mathematics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omputer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omputer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Data Analytics</a:t>
            </a:r>
            <a:endParaRPr lang="en-US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2713" y="1682215"/>
            <a:ext cx="380485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Our industry and government partners: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SAIC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Splunk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US Army TRADOC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US Navy SPAWAR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Jefferson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ARC, GRC, GSFC, and HQ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20093" y="1682215"/>
            <a:ext cx="26082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Our academic partners: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Georgia Tech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Old Dominion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Virginia Tech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40936" y="6454676"/>
            <a:ext cx="83640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…and we regularly collaborate with Langley SMEs in RD, SD, SACD, ED, OCFO, and NESC</a:t>
            </a:r>
          </a:p>
        </p:txBody>
      </p:sp>
    </p:spTree>
    <p:extLst>
      <p:ext uri="{BB962C8B-B14F-4D97-AF65-F5344CB8AC3E}">
        <p14:creationId xmlns:p14="http://schemas.microsoft.com/office/powerpoint/2010/main" val="11638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Shape 111"/>
          <p:cNvGraphicFramePr/>
          <p:nvPr>
            <p:extLst>
              <p:ext uri="{D42A27DB-BD31-4B8C-83A1-F6EECF244321}">
                <p14:modId xmlns:p14="http://schemas.microsoft.com/office/powerpoint/2010/main" val="3000190439"/>
              </p:ext>
            </p:extLst>
          </p:nvPr>
        </p:nvGraphicFramePr>
        <p:xfrm>
          <a:off x="613913" y="1217248"/>
          <a:ext cx="10964174" cy="54562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9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0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78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30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Area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Past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19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Present &amp; Near Term</a:t>
                      </a:r>
                    </a:p>
                  </a:txBody>
                  <a:tcPr marL="91425" marR="91425" marT="91425" marB="914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B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Future</a:t>
                      </a:r>
                      <a:endParaRPr lang="en-US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12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Machine Learning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Aeroelastic Flutter</a:t>
                      </a:r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/>
                      </a:r>
                      <a:b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</a:b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Climate Models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Booster Separation</a:t>
                      </a:r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/>
                      </a:r>
                      <a:b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</a:b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SansEC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READ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Additive</a:t>
                      </a:r>
                      <a:r>
                        <a:rPr lang="en-US" sz="1600" b="0" kern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Manufacturing</a:t>
                      </a:r>
                      <a:endParaRPr lang="en-US" sz="1600" b="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Crew </a:t>
                      </a:r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State </a:t>
                      </a: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Monitoring</a:t>
                      </a:r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/>
                      </a:r>
                      <a:b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</a:b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Non Destructive Evaluation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ATTRACTOR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Office</a:t>
                      </a:r>
                      <a:r>
                        <a:rPr lang="en-US" sz="1600" b="0" kern="12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of the </a:t>
                      </a: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Chief Financial Officer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IT Security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Autonomy </a:t>
                      </a:r>
                      <a:endParaRPr lang="en-US" sz="1600" b="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Trajectory-Based</a:t>
                      </a: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Operations</a:t>
                      </a: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Cybersecurity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Intelligent</a:t>
                      </a: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Systems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Smart Center</a:t>
                      </a:r>
                      <a:endParaRPr lang="en-US" sz="1600" b="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02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Text</a:t>
                      </a:r>
                      <a:r>
                        <a:rPr lang="en-US" sz="1600" b="0" i="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 Analytics &amp; Expert Systems</a:t>
                      </a:r>
                      <a:endParaRPr lang="en-US" sz="16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Watson</a:t>
                      </a: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Content Analytics</a:t>
                      </a:r>
                      <a:endParaRPr 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Pilot Advisor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On-Demand Mobility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Watson Explorer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Jargon-Enabled ASR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Open Source Platforms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Supporting Technologies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2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Training &amp; Education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Seminar Series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Workshops</a:t>
                      </a: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and Tutorials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AI BlueSky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Widely-available</a:t>
                      </a:r>
                      <a:r>
                        <a:rPr lang="en-US" sz="1600" b="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capabilities and training</a:t>
                      </a:r>
                      <a:endParaRPr 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2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b="0" i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Philosophy</a:t>
                      </a:r>
                      <a:endParaRPr lang="en-US" sz="16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              for </a:t>
                      </a:r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customers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Balanced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 approach to</a:t>
                      </a:r>
                      <a:endParaRPr lang="en-US" sz="1600" b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lang="en-US" sz="1600" b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/>
                      </a:r>
                      <a:b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</a:br>
                      <a:r>
                        <a:rPr 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Grow </a:t>
                      </a:r>
                      <a:r>
                        <a:rPr lang="en-US" sz="1600" b="1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j-lt"/>
                        </a:rPr>
                        <a:t>embedded workforce</a:t>
                      </a:r>
                      <a:endParaRPr 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j-lt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ap="flat" cmpd="sng" algn="ctr">
                      <a:solidFill>
                        <a:srgbClr val="006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6" y="83127"/>
            <a:ext cx="864476" cy="864476"/>
          </a:xfrm>
          <a:prstGeom prst="rect">
            <a:avLst/>
          </a:prstGeom>
        </p:spPr>
      </p:pic>
      <p:sp>
        <p:nvSpPr>
          <p:cNvPr id="6" name="Shape 170"/>
          <p:cNvSpPr txBox="1"/>
          <p:nvPr/>
        </p:nvSpPr>
        <p:spPr>
          <a:xfrm>
            <a:off x="2564691" y="223015"/>
            <a:ext cx="6858000" cy="5847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75000"/>
                  </a:schemeClr>
                </a:solidFill>
                <a:latin typeface="Calibri Light" panose="020F0302020204030204" pitchFamily="34" charset="0"/>
              </a:rPr>
              <a:t>OCIO Data Science Strategy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564691" y="5922183"/>
            <a:ext cx="626669" cy="305107"/>
          </a:xfrm>
          <a:prstGeom prst="roundRect">
            <a:avLst/>
          </a:prstGeom>
          <a:solidFill>
            <a:srgbClr val="00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O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444717" y="5912558"/>
            <a:ext cx="1010448" cy="26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E A 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444717" y="5614185"/>
            <a:ext cx="626669" cy="260333"/>
          </a:xfrm>
          <a:prstGeom prst="roundRect">
            <a:avLst/>
          </a:prstGeom>
          <a:solidFill>
            <a:srgbClr val="00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67551" y="5578618"/>
            <a:ext cx="12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Continue to 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80884" y="6173053"/>
            <a:ext cx="12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Begin to 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884" y="5875836"/>
            <a:ext cx="12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90000"/>
                  </a:schemeClr>
                </a:solidFill>
                <a:latin typeface="+mj-lt"/>
              </a:rPr>
              <a:t>Work to </a:t>
            </a:r>
            <a:endParaRPr lang="en-US" sz="1600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44717" y="6227290"/>
            <a:ext cx="1417760" cy="263852"/>
          </a:xfrm>
          <a:prstGeom prst="roundRect">
            <a:avLst/>
          </a:prstGeom>
          <a:solidFill>
            <a:srgbClr val="B913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O N S U L 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8265244" y="5938799"/>
            <a:ext cx="626669" cy="260333"/>
          </a:xfrm>
          <a:prstGeom prst="roundRect">
            <a:avLst/>
          </a:prstGeom>
          <a:solidFill>
            <a:srgbClr val="00508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 O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8986276" y="5938799"/>
            <a:ext cx="1010448" cy="26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 E A M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10091088" y="5930198"/>
            <a:ext cx="1417760" cy="263852"/>
          </a:xfrm>
          <a:prstGeom prst="roundRect">
            <a:avLst/>
          </a:prstGeom>
          <a:solidFill>
            <a:srgbClr val="B913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 O N S U L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4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60797" y="4744907"/>
            <a:ext cx="3310708" cy="1413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Machine Learning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Classification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or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prediction, based on properties learned from training data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741" y="107614"/>
            <a:ext cx="11149530" cy="646331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Data Science in NASA Domains</a:t>
            </a:r>
            <a:endParaRPr lang="en-US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25" b="100000" l="5055" r="95082">
                        <a14:foregroundMark x1="24863" y1="18858" x2="37295" y2="18725"/>
                        <a14:foregroundMark x1="45492" y1="3851" x2="49317" y2="2125"/>
                        <a14:foregroundMark x1="95082" y1="42629" x2="95082" y2="47145"/>
                        <a14:foregroundMark x1="73634" y1="38114" x2="79235" y2="38513"/>
                        <a14:foregroundMark x1="61475" y1="18725" x2="71585" y2="20717"/>
                        <a14:foregroundMark x1="15710" y1="47145" x2="25410" y2="45950"/>
                        <a14:foregroundMark x1="5055" y1="47809" x2="6148" y2="52058"/>
                        <a14:foregroundMark x1="43852" y1="74104" x2="51913" y2="73705"/>
                        <a14:foregroundMark x1="46721" y1="25365" x2="46721" y2="25365"/>
                        <a14:foregroundMark x1="47404" y1="21116" x2="47404" y2="21116"/>
                        <a14:foregroundMark x1="51913" y1="18592" x2="51913" y2="18592"/>
                        <a14:foregroundMark x1="47404" y1="24701" x2="49454" y2="27092"/>
                        <a14:foregroundMark x1="76230" y1="32138" x2="76230" y2="32138"/>
                        <a14:foregroundMark x1="73907" y1="27756" x2="76913" y2="31341"/>
                        <a14:foregroundMark x1="79508" y1="50332" x2="79918" y2="46879"/>
                        <a14:foregroundMark x1="72814" y1="57902" x2="79781" y2="55511"/>
                        <a14:foregroundMark x1="76913" y1="43825" x2="76776" y2="48871"/>
                        <a14:foregroundMark x1="63661" y1="73705" x2="67077" y2="72510"/>
                        <a14:foregroundMark x1="15847" y1="48871" x2="19262" y2="50332"/>
                        <a14:foregroundMark x1="19536" y1="54316" x2="23770" y2="64011"/>
                        <a14:foregroundMark x1="63115" y1="46614" x2="64071" y2="52590"/>
                        <a14:foregroundMark x1="70355" y1="37185" x2="85656" y2="38114"/>
                        <a14:foregroundMark x1="68989" y1="55511" x2="85246" y2="57902"/>
                        <a14:foregroundMark x1="72814" y1="58566" x2="84563" y2="59495"/>
                        <a14:foregroundMark x1="62432" y1="57371" x2="60792" y2="63081"/>
                        <a14:backgroundMark x1="50137" y1="20186" x2="50137" y2="20186"/>
                        <a14:backgroundMark x1="78415" y1="51793" x2="78415" y2="51793"/>
                        <a14:backgroundMark x1="78279" y1="47012" x2="78279" y2="470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2774" y="1380438"/>
            <a:ext cx="4806453" cy="49443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15965" y="1320015"/>
            <a:ext cx="3310708" cy="1742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Data Mining and Pattern Recognition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Application of specific algorithms for detecting patterns and relationships in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797" y="1379420"/>
            <a:ext cx="3310708" cy="1446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Knowledge Discovery in Databases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Extracting previously unknown information from data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7823" y="6019744"/>
            <a:ext cx="1685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CRISP-DM</a:t>
            </a:r>
            <a:endParaRPr lang="en-US" sz="1200" i="1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0653" y="4744907"/>
            <a:ext cx="3626020" cy="1413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Reinforcement Learning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Machine learning that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makes the optimal choice in a given situation, based on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rewards</a:t>
            </a:r>
            <a:endParaRPr lang="en-US" b="1" dirty="0" smtClean="0">
              <a:solidFill>
                <a:schemeClr val="bg1">
                  <a:lumMod val="85000"/>
                </a:schemeClr>
              </a:solidFill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49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741" y="107614"/>
            <a:ext cx="1114953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Use Case: Knowledge Discovery in Databases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OCFO Travel Systems Data Mining and Modeling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pic>
        <p:nvPicPr>
          <p:cNvPr id="14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62" y="1128838"/>
            <a:ext cx="5654605" cy="3570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4500" y="1038063"/>
            <a:ext cx="3640747" cy="2897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269" y="3851038"/>
            <a:ext cx="4046978" cy="2920756"/>
          </a:xfrm>
          <a:prstGeom prst="rect">
            <a:avLst/>
          </a:prstGeom>
        </p:spPr>
      </p:pic>
      <p:pic>
        <p:nvPicPr>
          <p:cNvPr id="20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929" y="4871145"/>
            <a:ext cx="2572340" cy="1900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ight Arrow 21"/>
          <p:cNvSpPr/>
          <p:nvPr/>
        </p:nvSpPr>
        <p:spPr>
          <a:xfrm>
            <a:off x="6224314" y="2486703"/>
            <a:ext cx="1761446" cy="91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4962" y="4871145"/>
            <a:ext cx="510429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Approach:</a:t>
            </a: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Unsupervised learning for feature importance, followed by supervised learning approaches (e.g. a feed forward neural network to predict trip costs)</a:t>
            </a:r>
          </a:p>
          <a:p>
            <a:pPr marL="0" lvl="1"/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741" y="107614"/>
            <a:ext cx="1114953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Use Case: Image Processing and CNN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Using machine learning to accurately classify defects in CT scans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20580" y="1889199"/>
            <a:ext cx="42525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Approach:</a:t>
            </a: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Convolutional </a:t>
            </a: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Neural Network (CNN) used to identify the most important 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features and classify images</a:t>
            </a:r>
          </a:p>
          <a:p>
            <a:pPr marL="0" lvl="1"/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Used Python with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Keras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API and </a:t>
            </a:r>
            <a:r>
              <a:rPr lang="en-US" sz="1400" dirty="0" err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Tensorflow</a:t>
            </a:r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0" lvl="1"/>
            <a:endParaRPr lang="en-US" sz="14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Image files separated into two classes:  “defect” and “non-defect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” for training</a:t>
            </a:r>
          </a:p>
          <a:p>
            <a:pPr marL="0" lvl="1"/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Image preprocessing, cropping, scaling</a:t>
            </a:r>
          </a:p>
          <a:p>
            <a:pPr marL="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Each class processed separately through CNN, and outputs concatenated  </a:t>
            </a:r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Dimensionality reduction identifies salient features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400" dirty="0"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927805" y="1296136"/>
            <a:ext cx="3114183" cy="2646033"/>
            <a:chOff x="5741460" y="1947696"/>
            <a:chExt cx="3295166" cy="281455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0" t="18416" r="22407" b="35194"/>
            <a:stretch/>
          </p:blipFill>
          <p:spPr>
            <a:xfrm>
              <a:off x="6032120" y="1947696"/>
              <a:ext cx="2584929" cy="1164457"/>
            </a:xfrm>
            <a:prstGeom prst="rect">
              <a:avLst/>
            </a:prstGeom>
          </p:spPr>
        </p:pic>
        <p:pic>
          <p:nvPicPr>
            <p:cNvPr id="21" name="Content Placeholder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7299" y="3096794"/>
              <a:ext cx="1639327" cy="16654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460" y="3096794"/>
              <a:ext cx="1639326" cy="16654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5741460" y="3112152"/>
              <a:ext cx="9445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bg1"/>
                  </a:solidFill>
                </a:rPr>
                <a:t>Non-Defect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99150" y="3112151"/>
              <a:ext cx="9445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i="1" dirty="0">
                  <a:solidFill>
                    <a:schemeClr val="bg1"/>
                  </a:solidFill>
                </a:rPr>
                <a:t>Defect</a:t>
              </a:r>
            </a:p>
          </p:txBody>
        </p:sp>
      </p:grpSp>
      <p:pic>
        <p:nvPicPr>
          <p:cNvPr id="27" name="Picture 26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" t="60141" r="77044" b="23684"/>
          <a:stretch/>
        </p:blipFill>
        <p:spPr bwMode="auto">
          <a:xfrm>
            <a:off x="6088664" y="3780365"/>
            <a:ext cx="1296785" cy="12746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 flipH="1">
            <a:off x="6737057" y="3310251"/>
            <a:ext cx="624571" cy="47011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7198144" y="3060868"/>
            <a:ext cx="326967" cy="281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515301" y="4305176"/>
            <a:ext cx="1102279" cy="3868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88411" y="5114652"/>
            <a:ext cx="208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from defect class now cropped to show just the center region and resized to 32x32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33" y="2028717"/>
            <a:ext cx="3224530" cy="350329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40598" y="5664998"/>
            <a:ext cx="242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prediction where class 1 is “defect” and class 2 is “non-defect”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0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741" y="107614"/>
            <a:ext cx="1114953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Use Case: Time Series Pattern Mining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Using data science to identify events in groups of spectra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0340" y="1567050"/>
            <a:ext cx="50454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Approach:</a:t>
            </a: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Transform raw spectra data into a time series model capturing all 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features</a:t>
            </a:r>
          </a:p>
          <a:p>
            <a:pPr marL="0" lvl="1"/>
            <a:endParaRPr lang="en-US" sz="1400" dirty="0" smtClean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Time </a:t>
            </a:r>
            <a:r>
              <a:rPr 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series represents wavelength and count</a:t>
            </a:r>
          </a:p>
          <a:p>
            <a:pPr marL="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Filtering and peak identification reduce noise and isolate key 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events</a:t>
            </a:r>
          </a:p>
          <a:p>
            <a:pPr marL="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Clustering can be applied to group similar events and identify </a:t>
            </a: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patterns and significant events</a:t>
            </a:r>
          </a:p>
          <a:p>
            <a:pPr marL="0" lvl="1"/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Patterns can train additional machine learning methods for detection of undesirable events</a:t>
            </a:r>
          </a:p>
          <a:p>
            <a:pPr marL="342900" lvl="1"/>
            <a:endParaRPr lang="en-US" sz="800" dirty="0"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569058" y="1270170"/>
            <a:ext cx="5850782" cy="4307670"/>
            <a:chOff x="4581401" y="1584802"/>
            <a:chExt cx="4457700" cy="333354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1401" t="12343" r="2072" b="3118"/>
            <a:stretch/>
          </p:blipFill>
          <p:spPr>
            <a:xfrm>
              <a:off x="4581401" y="2723783"/>
              <a:ext cx="4457700" cy="219456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9278" y="1605045"/>
              <a:ext cx="1214477" cy="125807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6"/>
            <a:srcRect l="9558" r="20741"/>
            <a:stretch/>
          </p:blipFill>
          <p:spPr>
            <a:xfrm>
              <a:off x="6810251" y="1584802"/>
              <a:ext cx="1851660" cy="1298561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6152791" y="2196002"/>
              <a:ext cx="657461" cy="7143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Content Placeholder 2"/>
          <p:cNvSpPr txBox="1">
            <a:spLocks/>
          </p:cNvSpPr>
          <p:nvPr/>
        </p:nvSpPr>
        <p:spPr>
          <a:xfrm>
            <a:off x="5781040" y="5490109"/>
            <a:ext cx="5638799" cy="11996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200" i="1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+mj-lt"/>
              </a:rPr>
              <a:t>Note the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clustering </a:t>
            </a:r>
            <a:r>
              <a:rPr lang="en-US" sz="1200" dirty="0">
                <a:solidFill>
                  <a:schemeClr val="bg1"/>
                </a:solidFill>
                <a:latin typeface="+mj-lt"/>
              </a:rPr>
              <a:t>(circled), in both Bottom and Middle measurements. The wavelength stays constant, but amplitude of count increases significantly, signaling a potential event of interest. 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42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0"/>
            <a:ext cx="864476" cy="864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5741" y="107614"/>
            <a:ext cx="11149530" cy="923330"/>
          </a:xfrm>
          <a:prstGeom prst="rect">
            <a:avLst/>
          </a:prstGeom>
          <a:noFill/>
          <a:ln w="63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Use Case: Machine Learning for Signal Processing</a:t>
            </a:r>
          </a:p>
          <a:p>
            <a:pPr algn="ctr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j-lt"/>
              </a:rPr>
              <a:t>Using matrix factorization to complete data sets filled with noise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28" y="104253"/>
            <a:ext cx="909419" cy="76022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0661" y="1099690"/>
            <a:ext cx="4368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Approach:</a:t>
            </a:r>
          </a:p>
          <a:p>
            <a:pPr marL="182880" lvl="1" indent="-214313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Using topology scans from laser line profilometry (LLP) captured in-situ from additive manufacturing build, missing data can be recovered </a:t>
            </a:r>
            <a:endParaRPr lang="en-US" sz="1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lvl="1"/>
            <a:endParaRPr lang="en-US" sz="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0" lvl="1"/>
            <a:endParaRPr lang="en-US" sz="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  <a:p>
            <a:pPr marL="342900" lvl="1"/>
            <a:endParaRPr lang="en-US" sz="800" dirty="0">
              <a:cs typeface="Arial" panose="020B0604020202020204" pitchFamily="34" charset="0"/>
            </a:endParaRPr>
          </a:p>
        </p:txBody>
      </p:sp>
      <p:pic>
        <p:nvPicPr>
          <p:cNvPr id="16" name="Picture 15" descr="C:\Users\aramlatc\Desktop\1.0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06" y="1187468"/>
            <a:ext cx="6490790" cy="438742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695113" y="5731414"/>
            <a:ext cx="6010158" cy="119960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400" i="1" dirty="0">
              <a:solidFill>
                <a:schemeClr val="bg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Topology of the surface of AM objects built represented in a 800x2000 matrix. Missing values (dark bands above) due to signal noise can be treated as a matrix completion problem</a:t>
            </a:r>
            <a:endParaRPr lang="en-US" sz="1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857941" y="5161840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266904" y="5161840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0307471" y="5161840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602637" y="5161840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543602" y="5164694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964288" y="5161840"/>
            <a:ext cx="58994" cy="64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9434" y="2900764"/>
            <a:ext cx="3312488" cy="2484366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3615764" y="2994048"/>
            <a:ext cx="1761446" cy="916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0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5726</TotalTime>
  <Words>1096</Words>
  <Application>Microsoft Office PowerPoint</Application>
  <PresentationFormat>Widescreen</PresentationFormat>
  <Paragraphs>240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MS Gothic</vt:lpstr>
      <vt:lpstr>ＭＳ Ｐゴシック</vt:lpstr>
      <vt:lpstr>Arial</vt:lpstr>
      <vt:lpstr>Calibri</vt:lpstr>
      <vt:lpstr>Calibri Light</vt:lpstr>
      <vt:lpstr>Helvetica 65 Medium</vt:lpstr>
      <vt:lpstr>Times New Roman</vt:lpstr>
      <vt:lpstr>Office Theme</vt:lpstr>
      <vt:lpstr>4_Office Theme</vt:lpstr>
      <vt:lpstr>6_Office Theme</vt:lpstr>
      <vt:lpstr>8_Office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YAGLE, JEREMY J. (IVV-1800)</dc:creator>
  <cp:lastModifiedBy>Ramlatchan, Andy (LARC-B7)[LITES II]</cp:lastModifiedBy>
  <cp:revision>230</cp:revision>
  <dcterms:created xsi:type="dcterms:W3CDTF">2017-02-07T12:52:31Z</dcterms:created>
  <dcterms:modified xsi:type="dcterms:W3CDTF">2018-06-20T00:15:23Z</dcterms:modified>
</cp:coreProperties>
</file>